
<file path=[Content_Types].xml><?xml version="1.0" encoding="utf-8"?>
<Types xmlns="http://schemas.openxmlformats.org/package/2006/content-types">
  <Default Extension="png" ContentType="image/png"/>
  <Default Extension="tmp"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3"/>
  </p:notesMasterIdLst>
  <p:sldIdLst>
    <p:sldId id="262" r:id="rId2"/>
    <p:sldId id="257" r:id="rId3"/>
    <p:sldId id="258" r:id="rId4"/>
    <p:sldId id="305" r:id="rId5"/>
    <p:sldId id="306" r:id="rId6"/>
    <p:sldId id="259" r:id="rId7"/>
    <p:sldId id="300" r:id="rId8"/>
    <p:sldId id="266" r:id="rId9"/>
    <p:sldId id="260" r:id="rId10"/>
    <p:sldId id="261" r:id="rId11"/>
    <p:sldId id="267" r:id="rId12"/>
    <p:sldId id="268" r:id="rId13"/>
    <p:sldId id="279" r:id="rId14"/>
    <p:sldId id="269" r:id="rId15"/>
    <p:sldId id="270" r:id="rId16"/>
    <p:sldId id="278" r:id="rId17"/>
    <p:sldId id="271" r:id="rId18"/>
    <p:sldId id="272" r:id="rId19"/>
    <p:sldId id="280" r:id="rId20"/>
    <p:sldId id="273" r:id="rId21"/>
    <p:sldId id="281" r:id="rId22"/>
    <p:sldId id="275" r:id="rId23"/>
    <p:sldId id="282" r:id="rId24"/>
    <p:sldId id="276" r:id="rId25"/>
    <p:sldId id="277" r:id="rId26"/>
    <p:sldId id="284" r:id="rId27"/>
    <p:sldId id="263" r:id="rId28"/>
    <p:sldId id="265" r:id="rId29"/>
    <p:sldId id="264" r:id="rId30"/>
    <p:sldId id="285" r:id="rId31"/>
    <p:sldId id="304" r:id="rId32"/>
    <p:sldId id="301" r:id="rId33"/>
    <p:sldId id="298" r:id="rId34"/>
    <p:sldId id="299" r:id="rId35"/>
    <p:sldId id="289" r:id="rId36"/>
    <p:sldId id="309" r:id="rId37"/>
    <p:sldId id="288" r:id="rId38"/>
    <p:sldId id="290" r:id="rId39"/>
    <p:sldId id="286" r:id="rId40"/>
    <p:sldId id="310" r:id="rId41"/>
    <p:sldId id="302" r:id="rId42"/>
    <p:sldId id="307" r:id="rId43"/>
    <p:sldId id="311" r:id="rId44"/>
    <p:sldId id="308" r:id="rId45"/>
    <p:sldId id="294" r:id="rId46"/>
    <p:sldId id="292" r:id="rId47"/>
    <p:sldId id="293" r:id="rId48"/>
    <p:sldId id="303" r:id="rId49"/>
    <p:sldId id="313" r:id="rId50"/>
    <p:sldId id="312" r:id="rId51"/>
    <p:sldId id="296" r:id="rId5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6" d="100"/>
          <a:sy n="116" d="100"/>
        </p:scale>
        <p:origin x="33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7A92F94-1515-4B8E-B6B6-333B4AA30BAF}" type="datetimeFigureOut">
              <a:rPr lang="en-IN" smtClean="0"/>
              <a:t>29-01-2025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68B8106-1FEA-4361-9CB6-6B9D765E3C7E}" type="slidenum">
              <a:rPr lang="en-IN" smtClean="0"/>
              <a:t>‹#›</a:t>
            </a:fld>
            <a:endParaRPr lang="en-IN"/>
          </a:p>
        </p:txBody>
      </p:sp>
    </p:spTree>
    <p:extLst>
      <p:ext uri="{BB962C8B-B14F-4D97-AF65-F5344CB8AC3E}">
        <p14:creationId xmlns:p14="http://schemas.microsoft.com/office/powerpoint/2010/main" val="30788403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1113A35-9E3F-4D0C-9569-4FD1FFE258CB}" type="slidenum">
              <a:rPr lang="en-US" smtClean="0"/>
              <a:t>37</a:t>
            </a:fld>
            <a:endParaRPr lang="en-US"/>
          </a:p>
        </p:txBody>
      </p:sp>
    </p:spTree>
    <p:extLst>
      <p:ext uri="{BB962C8B-B14F-4D97-AF65-F5344CB8AC3E}">
        <p14:creationId xmlns:p14="http://schemas.microsoft.com/office/powerpoint/2010/main" val="9759206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1113A35-9E3F-4D0C-9569-4FD1FFE258CB}" type="slidenum">
              <a:rPr lang="en-US" smtClean="0"/>
              <a:t>38</a:t>
            </a:fld>
            <a:endParaRPr lang="en-US"/>
          </a:p>
        </p:txBody>
      </p:sp>
    </p:spTree>
    <p:extLst>
      <p:ext uri="{BB962C8B-B14F-4D97-AF65-F5344CB8AC3E}">
        <p14:creationId xmlns:p14="http://schemas.microsoft.com/office/powerpoint/2010/main" val="38521224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1113A35-9E3F-4D0C-9569-4FD1FFE258CB}" type="slidenum">
              <a:rPr lang="en-US" smtClean="0"/>
              <a:t>45</a:t>
            </a:fld>
            <a:endParaRPr lang="en-US"/>
          </a:p>
        </p:txBody>
      </p:sp>
    </p:spTree>
    <p:extLst>
      <p:ext uri="{BB962C8B-B14F-4D97-AF65-F5344CB8AC3E}">
        <p14:creationId xmlns:p14="http://schemas.microsoft.com/office/powerpoint/2010/main" val="37369207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1113A35-9E3F-4D0C-9569-4FD1FFE258CB}" type="slidenum">
              <a:rPr lang="en-US" smtClean="0"/>
              <a:t>46</a:t>
            </a:fld>
            <a:endParaRPr lang="en-US"/>
          </a:p>
        </p:txBody>
      </p:sp>
    </p:spTree>
    <p:extLst>
      <p:ext uri="{BB962C8B-B14F-4D97-AF65-F5344CB8AC3E}">
        <p14:creationId xmlns:p14="http://schemas.microsoft.com/office/powerpoint/2010/main" val="16827222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1113A35-9E3F-4D0C-9569-4FD1FFE258CB}" type="slidenum">
              <a:rPr lang="en-US" smtClean="0"/>
              <a:t>47</a:t>
            </a:fld>
            <a:endParaRPr lang="en-US"/>
          </a:p>
        </p:txBody>
      </p:sp>
    </p:spTree>
    <p:extLst>
      <p:ext uri="{BB962C8B-B14F-4D97-AF65-F5344CB8AC3E}">
        <p14:creationId xmlns:p14="http://schemas.microsoft.com/office/powerpoint/2010/main" val="34496215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1113A35-9E3F-4D0C-9569-4FD1FFE258CB}" type="slidenum">
              <a:rPr lang="en-US" smtClean="0"/>
              <a:t>51</a:t>
            </a:fld>
            <a:endParaRPr lang="en-US"/>
          </a:p>
        </p:txBody>
      </p:sp>
    </p:spTree>
    <p:extLst>
      <p:ext uri="{BB962C8B-B14F-4D97-AF65-F5344CB8AC3E}">
        <p14:creationId xmlns:p14="http://schemas.microsoft.com/office/powerpoint/2010/main" val="5147125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p>
            <a:fld id="{1E5DA2EA-CE69-47A2-948D-DE6B0F9ACFFE}" type="datetimeFigureOut">
              <a:rPr lang="en-IN" smtClean="0"/>
              <a:t>29-01-2025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5442BE7-7D9E-4FC1-BCCA-E3F4C78FA095}" type="slidenum">
              <a:rPr lang="en-IN" smtClean="0"/>
              <a:t>‹#›</a:t>
            </a:fld>
            <a:endParaRPr lang="en-IN"/>
          </a:p>
        </p:txBody>
      </p:sp>
    </p:spTree>
    <p:extLst>
      <p:ext uri="{BB962C8B-B14F-4D97-AF65-F5344CB8AC3E}">
        <p14:creationId xmlns:p14="http://schemas.microsoft.com/office/powerpoint/2010/main" val="19460041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1E5DA2EA-CE69-47A2-948D-DE6B0F9ACFFE}" type="datetimeFigureOut">
              <a:rPr lang="en-IN" smtClean="0"/>
              <a:t>29-01-2025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5442BE7-7D9E-4FC1-BCCA-E3F4C78FA095}" type="slidenum">
              <a:rPr lang="en-IN" smtClean="0"/>
              <a:t>‹#›</a:t>
            </a:fld>
            <a:endParaRPr lang="en-IN"/>
          </a:p>
        </p:txBody>
      </p:sp>
    </p:spTree>
    <p:extLst>
      <p:ext uri="{BB962C8B-B14F-4D97-AF65-F5344CB8AC3E}">
        <p14:creationId xmlns:p14="http://schemas.microsoft.com/office/powerpoint/2010/main" val="22036406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1E5DA2EA-CE69-47A2-948D-DE6B0F9ACFFE}" type="datetimeFigureOut">
              <a:rPr lang="en-IN" smtClean="0"/>
              <a:t>29-01-2025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5442BE7-7D9E-4FC1-BCCA-E3F4C78FA095}" type="slidenum">
              <a:rPr lang="en-IN" smtClean="0"/>
              <a:t>‹#›</a:t>
            </a:fld>
            <a:endParaRPr lang="en-IN"/>
          </a:p>
        </p:txBody>
      </p:sp>
    </p:spTree>
    <p:extLst>
      <p:ext uri="{BB962C8B-B14F-4D97-AF65-F5344CB8AC3E}">
        <p14:creationId xmlns:p14="http://schemas.microsoft.com/office/powerpoint/2010/main" val="12089795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1E5DA2EA-CE69-47A2-948D-DE6B0F9ACFFE}" type="datetimeFigureOut">
              <a:rPr lang="en-IN" smtClean="0"/>
              <a:t>29-01-2025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5442BE7-7D9E-4FC1-BCCA-E3F4C78FA095}" type="slidenum">
              <a:rPr lang="en-IN" smtClean="0"/>
              <a:t>‹#›</a:t>
            </a:fld>
            <a:endParaRPr lang="en-IN"/>
          </a:p>
        </p:txBody>
      </p:sp>
    </p:spTree>
    <p:extLst>
      <p:ext uri="{BB962C8B-B14F-4D97-AF65-F5344CB8AC3E}">
        <p14:creationId xmlns:p14="http://schemas.microsoft.com/office/powerpoint/2010/main" val="23673857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E5DA2EA-CE69-47A2-948D-DE6B0F9ACFFE}" type="datetimeFigureOut">
              <a:rPr lang="en-IN" smtClean="0"/>
              <a:t>29-01-2025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5442BE7-7D9E-4FC1-BCCA-E3F4C78FA095}" type="slidenum">
              <a:rPr lang="en-IN" smtClean="0"/>
              <a:t>‹#›</a:t>
            </a:fld>
            <a:endParaRPr lang="en-IN"/>
          </a:p>
        </p:txBody>
      </p:sp>
    </p:spTree>
    <p:extLst>
      <p:ext uri="{BB962C8B-B14F-4D97-AF65-F5344CB8AC3E}">
        <p14:creationId xmlns:p14="http://schemas.microsoft.com/office/powerpoint/2010/main" val="10268635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p:txBody>
          <a:bodyPr/>
          <a:lstStyle/>
          <a:p>
            <a:fld id="{1E5DA2EA-CE69-47A2-948D-DE6B0F9ACFFE}" type="datetimeFigureOut">
              <a:rPr lang="en-IN" smtClean="0"/>
              <a:t>29-01-2025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5442BE7-7D9E-4FC1-BCCA-E3F4C78FA095}" type="slidenum">
              <a:rPr lang="en-IN" smtClean="0"/>
              <a:t>‹#›</a:t>
            </a:fld>
            <a:endParaRPr lang="en-IN"/>
          </a:p>
        </p:txBody>
      </p:sp>
    </p:spTree>
    <p:extLst>
      <p:ext uri="{BB962C8B-B14F-4D97-AF65-F5344CB8AC3E}">
        <p14:creationId xmlns:p14="http://schemas.microsoft.com/office/powerpoint/2010/main" val="18949676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p:txBody>
          <a:bodyPr/>
          <a:lstStyle/>
          <a:p>
            <a:fld id="{1E5DA2EA-CE69-47A2-948D-DE6B0F9ACFFE}" type="datetimeFigureOut">
              <a:rPr lang="en-IN" smtClean="0"/>
              <a:t>29-01-2025</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75442BE7-7D9E-4FC1-BCCA-E3F4C78FA095}" type="slidenum">
              <a:rPr lang="en-IN" smtClean="0"/>
              <a:t>‹#›</a:t>
            </a:fld>
            <a:endParaRPr lang="en-IN"/>
          </a:p>
        </p:txBody>
      </p:sp>
    </p:spTree>
    <p:extLst>
      <p:ext uri="{BB962C8B-B14F-4D97-AF65-F5344CB8AC3E}">
        <p14:creationId xmlns:p14="http://schemas.microsoft.com/office/powerpoint/2010/main" val="6292855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p>
            <a:fld id="{1E5DA2EA-CE69-47A2-948D-DE6B0F9ACFFE}" type="datetimeFigureOut">
              <a:rPr lang="en-IN" smtClean="0"/>
              <a:t>29-01-2025</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75442BE7-7D9E-4FC1-BCCA-E3F4C78FA095}" type="slidenum">
              <a:rPr lang="en-IN" smtClean="0"/>
              <a:t>‹#›</a:t>
            </a:fld>
            <a:endParaRPr lang="en-IN"/>
          </a:p>
        </p:txBody>
      </p:sp>
    </p:spTree>
    <p:extLst>
      <p:ext uri="{BB962C8B-B14F-4D97-AF65-F5344CB8AC3E}">
        <p14:creationId xmlns:p14="http://schemas.microsoft.com/office/powerpoint/2010/main" val="39747536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E5DA2EA-CE69-47A2-948D-DE6B0F9ACFFE}" type="datetimeFigureOut">
              <a:rPr lang="en-IN" smtClean="0"/>
              <a:t>29-01-2025</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75442BE7-7D9E-4FC1-BCCA-E3F4C78FA095}" type="slidenum">
              <a:rPr lang="en-IN" smtClean="0"/>
              <a:t>‹#›</a:t>
            </a:fld>
            <a:endParaRPr lang="en-IN"/>
          </a:p>
        </p:txBody>
      </p:sp>
    </p:spTree>
    <p:extLst>
      <p:ext uri="{BB962C8B-B14F-4D97-AF65-F5344CB8AC3E}">
        <p14:creationId xmlns:p14="http://schemas.microsoft.com/office/powerpoint/2010/main" val="14699752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E5DA2EA-CE69-47A2-948D-DE6B0F9ACFFE}" type="datetimeFigureOut">
              <a:rPr lang="en-IN" smtClean="0"/>
              <a:t>29-01-2025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5442BE7-7D9E-4FC1-BCCA-E3F4C78FA095}" type="slidenum">
              <a:rPr lang="en-IN" smtClean="0"/>
              <a:t>‹#›</a:t>
            </a:fld>
            <a:endParaRPr lang="en-IN"/>
          </a:p>
        </p:txBody>
      </p:sp>
    </p:spTree>
    <p:extLst>
      <p:ext uri="{BB962C8B-B14F-4D97-AF65-F5344CB8AC3E}">
        <p14:creationId xmlns:p14="http://schemas.microsoft.com/office/powerpoint/2010/main" val="34115461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E5DA2EA-CE69-47A2-948D-DE6B0F9ACFFE}" type="datetimeFigureOut">
              <a:rPr lang="en-IN" smtClean="0"/>
              <a:t>29-01-2025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5442BE7-7D9E-4FC1-BCCA-E3F4C78FA095}" type="slidenum">
              <a:rPr lang="en-IN" smtClean="0"/>
              <a:t>‹#›</a:t>
            </a:fld>
            <a:endParaRPr lang="en-IN"/>
          </a:p>
        </p:txBody>
      </p:sp>
    </p:spTree>
    <p:extLst>
      <p:ext uri="{BB962C8B-B14F-4D97-AF65-F5344CB8AC3E}">
        <p14:creationId xmlns:p14="http://schemas.microsoft.com/office/powerpoint/2010/main" val="31456744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E5DA2EA-CE69-47A2-948D-DE6B0F9ACFFE}" type="datetimeFigureOut">
              <a:rPr lang="en-IN" smtClean="0"/>
              <a:t>29-01-2025</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5442BE7-7D9E-4FC1-BCCA-E3F4C78FA095}" type="slidenum">
              <a:rPr lang="en-IN" smtClean="0"/>
              <a:t>‹#›</a:t>
            </a:fld>
            <a:endParaRPr lang="en-IN"/>
          </a:p>
        </p:txBody>
      </p:sp>
    </p:spTree>
    <p:extLst>
      <p:ext uri="{BB962C8B-B14F-4D97-AF65-F5344CB8AC3E}">
        <p14:creationId xmlns:p14="http://schemas.microsoft.com/office/powerpoint/2010/main" val="293126016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0.tmp"/><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31.tmp"/><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4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5.tmp"/><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8" Type="http://schemas.openxmlformats.org/officeDocument/2006/relationships/hyperlink" Target="https://en.wikipedia.org/wiki/Block_size_(cryptography)" TargetMode="External"/><Relationship Id="rId13" Type="http://schemas.openxmlformats.org/officeDocument/2006/relationships/image" Target="../media/image41.tmp"/><Relationship Id="rId3" Type="http://schemas.openxmlformats.org/officeDocument/2006/relationships/hyperlink" Target="https://en.wikipedia.org/wiki/Cryptography" TargetMode="External"/><Relationship Id="rId7" Type="http://schemas.openxmlformats.org/officeDocument/2006/relationships/hyperlink" Target="https://en.wikipedia.org/wiki/Key_(cryptography)" TargetMode="External"/><Relationship Id="rId12" Type="http://schemas.openxmlformats.org/officeDocument/2006/relationships/image" Target="../media/image40.tmp"/><Relationship Id="rId17" Type="http://schemas.openxmlformats.org/officeDocument/2006/relationships/image" Target="../media/image45.tmp"/><Relationship Id="rId2" Type="http://schemas.openxmlformats.org/officeDocument/2006/relationships/notesSlide" Target="../notesSlides/notesSlide6.xml"/><Relationship Id="rId16" Type="http://schemas.openxmlformats.org/officeDocument/2006/relationships/image" Target="../media/image44.tmp"/><Relationship Id="rId1" Type="http://schemas.openxmlformats.org/officeDocument/2006/relationships/slideLayout" Target="../slideLayouts/slideLayout7.xml"/><Relationship Id="rId6" Type="http://schemas.openxmlformats.org/officeDocument/2006/relationships/hyperlink" Target="https://en.wikipedia.org/wiki/Data_Encryption_Standard" TargetMode="External"/><Relationship Id="rId11" Type="http://schemas.openxmlformats.org/officeDocument/2006/relationships/image" Target="../media/image39.tmp"/><Relationship Id="rId5" Type="http://schemas.openxmlformats.org/officeDocument/2006/relationships/hyperlink" Target="https://en.wikipedia.org/wiki/Block_cipher" TargetMode="External"/><Relationship Id="rId15" Type="http://schemas.openxmlformats.org/officeDocument/2006/relationships/image" Target="../media/image43.tmp"/><Relationship Id="rId10" Type="http://schemas.openxmlformats.org/officeDocument/2006/relationships/image" Target="../media/image38.tmp"/><Relationship Id="rId4" Type="http://schemas.openxmlformats.org/officeDocument/2006/relationships/hyperlink" Target="https://en.wikipedia.org/wiki/Symmetric-key_algorithm" TargetMode="External"/><Relationship Id="rId9" Type="http://schemas.openxmlformats.org/officeDocument/2006/relationships/image" Target="../media/image37.tmp"/><Relationship Id="rId14" Type="http://schemas.openxmlformats.org/officeDocument/2006/relationships/image" Target="../media/image42.tmp"/></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solidFill>
                  <a:srgbClr val="FF0000"/>
                </a:solidFill>
              </a:rPr>
              <a:t>UNIT–II</a:t>
            </a:r>
            <a:endParaRPr lang="en-IN" dirty="0">
              <a:solidFill>
                <a:srgbClr val="FF0000"/>
              </a:solidFill>
            </a:endParaRPr>
          </a:p>
        </p:txBody>
      </p:sp>
      <p:sp>
        <p:nvSpPr>
          <p:cNvPr id="3" name="Content Placeholder 2"/>
          <p:cNvSpPr>
            <a:spLocks noGrp="1"/>
          </p:cNvSpPr>
          <p:nvPr>
            <p:ph idx="1"/>
          </p:nvPr>
        </p:nvSpPr>
        <p:spPr/>
        <p:txBody>
          <a:bodyPr/>
          <a:lstStyle/>
          <a:p>
            <a:pPr marL="0" indent="0">
              <a:buNone/>
            </a:pPr>
            <a:r>
              <a:rPr lang="en-IN" dirty="0" smtClean="0">
                <a:solidFill>
                  <a:srgbClr val="FF0000"/>
                </a:solidFill>
              </a:rPr>
              <a:t>Computer-based Symmetric Key Cryptographic Algorithms: </a:t>
            </a:r>
          </a:p>
          <a:p>
            <a:pPr marL="0" indent="0">
              <a:buNone/>
            </a:pPr>
            <a:r>
              <a:rPr lang="en-IN" dirty="0" smtClean="0"/>
              <a:t>Algorithm Types and Modes, An overview of Symmetric Key Cryptography, DES, International Data Encryption Algorithm (IDEA), RC5, Blowfish, AES, Differential and Linear Cryptanalysis</a:t>
            </a:r>
            <a:endParaRPr lang="en-IN" dirty="0"/>
          </a:p>
        </p:txBody>
      </p:sp>
    </p:spTree>
    <p:extLst>
      <p:ext uri="{BB962C8B-B14F-4D97-AF65-F5344CB8AC3E}">
        <p14:creationId xmlns:p14="http://schemas.microsoft.com/office/powerpoint/2010/main" val="1296885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0000"/>
                </a:solidFill>
              </a:rPr>
              <a:t>Algorithm Modes</a:t>
            </a:r>
            <a:endParaRPr lang="en-IN" dirty="0"/>
          </a:p>
        </p:txBody>
      </p:sp>
      <p:pic>
        <p:nvPicPr>
          <p:cNvPr id="4" name="Content Placeholder 3"/>
          <p:cNvPicPr>
            <a:picLocks noGrp="1" noChangeAspect="1"/>
          </p:cNvPicPr>
          <p:nvPr>
            <p:ph idx="1"/>
          </p:nvPr>
        </p:nvPicPr>
        <p:blipFill>
          <a:blip r:embed="rId2"/>
          <a:stretch>
            <a:fillRect/>
          </a:stretch>
        </p:blipFill>
        <p:spPr>
          <a:xfrm>
            <a:off x="953530" y="1989053"/>
            <a:ext cx="10515600" cy="1553129"/>
          </a:xfrm>
          <a:prstGeom prst="rect">
            <a:avLst/>
          </a:prstGeom>
        </p:spPr>
      </p:pic>
    </p:spTree>
    <p:extLst>
      <p:ext uri="{BB962C8B-B14F-4D97-AF65-F5344CB8AC3E}">
        <p14:creationId xmlns:p14="http://schemas.microsoft.com/office/powerpoint/2010/main" val="23273998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altLang="en-US" dirty="0" smtClean="0">
                <a:solidFill>
                  <a:srgbClr val="FF0000"/>
                </a:solidFill>
              </a:rPr>
              <a:t>Electronic code book (ECB)</a:t>
            </a:r>
            <a:endParaRPr lang="en-IN" dirty="0">
              <a:solidFill>
                <a:srgbClr val="FF0000"/>
              </a:solidFill>
            </a:endParaRPr>
          </a:p>
        </p:txBody>
      </p:sp>
      <p:sp>
        <p:nvSpPr>
          <p:cNvPr id="3" name="Content Placeholder 2"/>
          <p:cNvSpPr>
            <a:spLocks noGrp="1"/>
          </p:cNvSpPr>
          <p:nvPr>
            <p:ph idx="1"/>
          </p:nvPr>
        </p:nvSpPr>
        <p:spPr/>
        <p:txBody>
          <a:bodyPr/>
          <a:lstStyle/>
          <a:p>
            <a:pPr algn="just">
              <a:buFont typeface="Wingdings" panose="05000000000000000000" pitchFamily="2" charset="2"/>
              <a:buChar char="Ø"/>
            </a:pPr>
            <a:r>
              <a:rPr lang="en-US" altLang="en-US" dirty="0"/>
              <a:t>Simplest mode of operation</a:t>
            </a:r>
            <a:r>
              <a:rPr lang="en-US" altLang="en-US" dirty="0" smtClean="0"/>
              <a:t>.</a:t>
            </a:r>
            <a:endParaRPr lang="en-US" altLang="en-US" dirty="0"/>
          </a:p>
          <a:p>
            <a:pPr algn="just">
              <a:buFont typeface="Wingdings" panose="05000000000000000000" pitchFamily="2" charset="2"/>
              <a:buChar char="Ø"/>
            </a:pPr>
            <a:r>
              <a:rPr lang="en-US" altLang="en-US" dirty="0"/>
              <a:t>Plain text message is divided into blocks of 64 bits each</a:t>
            </a:r>
            <a:r>
              <a:rPr lang="en-US" altLang="en-US" dirty="0" smtClean="0"/>
              <a:t>.</a:t>
            </a:r>
            <a:endParaRPr lang="en-US" altLang="en-US" dirty="0"/>
          </a:p>
          <a:p>
            <a:pPr algn="just">
              <a:buFont typeface="Wingdings" panose="05000000000000000000" pitchFamily="2" charset="2"/>
              <a:buChar char="Ø"/>
            </a:pPr>
            <a:r>
              <a:rPr lang="en-US" altLang="en-US" dirty="0"/>
              <a:t>Each block then encrypted independently of the other blocks</a:t>
            </a:r>
            <a:r>
              <a:rPr lang="en-US" altLang="en-US" dirty="0" smtClean="0"/>
              <a:t>.</a:t>
            </a:r>
            <a:endParaRPr lang="en-US" altLang="en-US" dirty="0"/>
          </a:p>
          <a:p>
            <a:pPr algn="just">
              <a:buFont typeface="Wingdings" panose="05000000000000000000" pitchFamily="2" charset="2"/>
              <a:buChar char="Ø"/>
            </a:pPr>
            <a:r>
              <a:rPr lang="en-US" altLang="en-US" dirty="0"/>
              <a:t>For each blocks same key used for </a:t>
            </a:r>
            <a:r>
              <a:rPr lang="en-US" altLang="en-US" dirty="0" smtClean="0"/>
              <a:t>encryption</a:t>
            </a:r>
          </a:p>
          <a:p>
            <a:pPr algn="just"/>
            <a:r>
              <a:rPr lang="en-US" altLang="en-US" dirty="0"/>
              <a:t>ECB is useful only for small message. </a:t>
            </a:r>
          </a:p>
          <a:p>
            <a:pPr algn="just"/>
            <a:r>
              <a:rPr lang="en-US" altLang="en-US" dirty="0" smtClean="0"/>
              <a:t>Characteristics of ECB</a:t>
            </a:r>
          </a:p>
          <a:p>
            <a:pPr lvl="1" algn="just"/>
            <a:r>
              <a:rPr lang="en-US" altLang="en-US" dirty="0" smtClean="0"/>
              <a:t>The </a:t>
            </a:r>
            <a:r>
              <a:rPr lang="en-US" altLang="en-US" dirty="0"/>
              <a:t>same b bit block of plaintext , if it appears more than once in message , always produce the same cipher text.</a:t>
            </a:r>
          </a:p>
          <a:p>
            <a:pPr algn="just">
              <a:buFont typeface="Wingdings" panose="05000000000000000000" pitchFamily="2" charset="2"/>
              <a:buChar char="Ø"/>
            </a:pPr>
            <a:endParaRPr lang="en-IN" dirty="0"/>
          </a:p>
        </p:txBody>
      </p:sp>
    </p:spTree>
    <p:extLst>
      <p:ext uri="{BB962C8B-B14F-4D97-AF65-F5344CB8AC3E}">
        <p14:creationId xmlns:p14="http://schemas.microsoft.com/office/powerpoint/2010/main" val="39262376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altLang="en-US" dirty="0" smtClean="0">
                <a:solidFill>
                  <a:srgbClr val="FF0000"/>
                </a:solidFill>
              </a:rPr>
              <a:t>Electronic code book (ECB)</a:t>
            </a:r>
            <a:endParaRPr lang="en-IN" dirty="0"/>
          </a:p>
        </p:txBody>
      </p:sp>
      <p:pic>
        <p:nvPicPr>
          <p:cNvPr id="4" name="Content Placeholder 3"/>
          <p:cNvPicPr>
            <a:picLocks noGrp="1" noChangeAspect="1"/>
          </p:cNvPicPr>
          <p:nvPr>
            <p:ph idx="1"/>
          </p:nvPr>
        </p:nvPicPr>
        <p:blipFill>
          <a:blip r:embed="rId2"/>
          <a:stretch>
            <a:fillRect/>
          </a:stretch>
        </p:blipFill>
        <p:spPr>
          <a:xfrm>
            <a:off x="1656723" y="1811207"/>
            <a:ext cx="7346317" cy="3243353"/>
          </a:xfrm>
          <a:prstGeom prst="rect">
            <a:avLst/>
          </a:prstGeom>
        </p:spPr>
      </p:pic>
    </p:spTree>
    <p:extLst>
      <p:ext uri="{BB962C8B-B14F-4D97-AF65-F5344CB8AC3E}">
        <p14:creationId xmlns:p14="http://schemas.microsoft.com/office/powerpoint/2010/main" val="27345329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2211" y="192130"/>
            <a:ext cx="10515600" cy="1325563"/>
          </a:xfrm>
        </p:spPr>
        <p:txBody>
          <a:bodyPr/>
          <a:lstStyle/>
          <a:p>
            <a:r>
              <a:rPr lang="en-AU" altLang="en-US" dirty="0" smtClean="0">
                <a:solidFill>
                  <a:srgbClr val="FF0000"/>
                </a:solidFill>
              </a:rPr>
              <a:t>Electronic code book (ECB)</a:t>
            </a:r>
            <a:endParaRPr lang="en-IN" dirty="0"/>
          </a:p>
        </p:txBody>
      </p:sp>
      <p:pic>
        <p:nvPicPr>
          <p:cNvPr id="4" name="Content Placeholder 3"/>
          <p:cNvPicPr>
            <a:picLocks noGrp="1" noChangeAspect="1"/>
          </p:cNvPicPr>
          <p:nvPr>
            <p:ph idx="1"/>
          </p:nvPr>
        </p:nvPicPr>
        <p:blipFill>
          <a:blip r:embed="rId2"/>
          <a:stretch>
            <a:fillRect/>
          </a:stretch>
        </p:blipFill>
        <p:spPr>
          <a:xfrm>
            <a:off x="1716802" y="1690688"/>
            <a:ext cx="6287043" cy="4351338"/>
          </a:xfrm>
          <a:prstGeom prst="rect">
            <a:avLst/>
          </a:prstGeom>
        </p:spPr>
      </p:pic>
    </p:spTree>
    <p:extLst>
      <p:ext uri="{BB962C8B-B14F-4D97-AF65-F5344CB8AC3E}">
        <p14:creationId xmlns:p14="http://schemas.microsoft.com/office/powerpoint/2010/main" val="7283546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altLang="en-US" dirty="0" smtClean="0">
                <a:solidFill>
                  <a:srgbClr val="FF0000"/>
                </a:solidFill>
              </a:rPr>
              <a:t>Cipher Block Chaining (CBC) </a:t>
            </a:r>
            <a:endParaRPr lang="en-IN" dirty="0">
              <a:solidFill>
                <a:srgbClr val="FF0000"/>
              </a:solidFill>
            </a:endParaRPr>
          </a:p>
        </p:txBody>
      </p:sp>
      <p:sp>
        <p:nvSpPr>
          <p:cNvPr id="3" name="Content Placeholder 2"/>
          <p:cNvSpPr>
            <a:spLocks noGrp="1"/>
          </p:cNvSpPr>
          <p:nvPr>
            <p:ph idx="1"/>
          </p:nvPr>
        </p:nvSpPr>
        <p:spPr/>
        <p:txBody>
          <a:bodyPr/>
          <a:lstStyle/>
          <a:p>
            <a:r>
              <a:rPr lang="en-AU" altLang="en-US" dirty="0" smtClean="0"/>
              <a:t>In Cipher Block Chaining (CBC) message is broken into blocks linked together in encryption operation each previous cipher blocks is chained with current plaintext block, hence name use Initial Vector (IV) to start process </a:t>
            </a:r>
          </a:p>
          <a:p>
            <a:r>
              <a:rPr lang="en-US" altLang="en-US" dirty="0" smtClean="0"/>
              <a:t>uses: bulk data encryption, authentication</a:t>
            </a:r>
            <a:endParaRPr lang="en-AU" altLang="en-US" dirty="0" smtClean="0"/>
          </a:p>
          <a:p>
            <a:endParaRPr lang="en-IN" dirty="0"/>
          </a:p>
        </p:txBody>
      </p:sp>
    </p:spTree>
    <p:extLst>
      <p:ext uri="{BB962C8B-B14F-4D97-AF65-F5344CB8AC3E}">
        <p14:creationId xmlns:p14="http://schemas.microsoft.com/office/powerpoint/2010/main" val="7923546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4546" y="85039"/>
            <a:ext cx="10515600" cy="1325563"/>
          </a:xfrm>
        </p:spPr>
        <p:txBody>
          <a:bodyPr/>
          <a:lstStyle/>
          <a:p>
            <a:r>
              <a:rPr lang="en-AU" altLang="en-US" dirty="0" smtClean="0">
                <a:solidFill>
                  <a:srgbClr val="FF0000"/>
                </a:solidFill>
              </a:rPr>
              <a:t>Cipher Block Chaining (CBC) </a:t>
            </a:r>
            <a:endParaRPr lang="en-IN" dirty="0">
              <a:solidFill>
                <a:srgbClr val="FF0000"/>
              </a:solidFill>
            </a:endParaRPr>
          </a:p>
        </p:txBody>
      </p:sp>
      <p:pic>
        <p:nvPicPr>
          <p:cNvPr id="4" name="Picture 7" descr="C:\Users\BARISH\Desktop\INS\Meet In the Middle Attack\Cipher Block Chaining Mode.JP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975017" y="1750948"/>
            <a:ext cx="4067175" cy="410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7" descr="C:\Users\BARISH\Desktop\INS\Meet In the Middle Attack\Cipher Block Chaining Mod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4680" y="1248439"/>
            <a:ext cx="8147050" cy="4775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48773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altLang="en-US" dirty="0" smtClean="0">
                <a:solidFill>
                  <a:srgbClr val="FF0000"/>
                </a:solidFill>
              </a:rPr>
              <a:t>Cipher feedback mode(CFB)</a:t>
            </a:r>
            <a:r>
              <a:rPr lang="en-IN" dirty="0" smtClean="0">
                <a:solidFill>
                  <a:srgbClr val="FF0000"/>
                </a:solidFill>
              </a:rPr>
              <a:t/>
            </a:r>
            <a:br>
              <a:rPr lang="en-IN" dirty="0" smtClean="0">
                <a:solidFill>
                  <a:srgbClr val="FF0000"/>
                </a:solidFill>
              </a:rPr>
            </a:br>
            <a:endParaRPr lang="en-IN" dirty="0"/>
          </a:p>
        </p:txBody>
      </p:sp>
      <p:sp>
        <p:nvSpPr>
          <p:cNvPr id="3" name="Content Placeholder 2"/>
          <p:cNvSpPr>
            <a:spLocks noGrp="1"/>
          </p:cNvSpPr>
          <p:nvPr>
            <p:ph idx="1"/>
          </p:nvPr>
        </p:nvSpPr>
        <p:spPr>
          <a:xfrm>
            <a:off x="508686" y="1446684"/>
            <a:ext cx="10515600" cy="4351338"/>
          </a:xfrm>
        </p:spPr>
        <p:txBody>
          <a:bodyPr/>
          <a:lstStyle/>
          <a:p>
            <a:r>
              <a:rPr lang="en-US" dirty="0"/>
              <a:t>In cryptography, </a:t>
            </a:r>
            <a:r>
              <a:rPr lang="en-US" dirty="0" smtClean="0"/>
              <a:t>cipher text </a:t>
            </a:r>
            <a:r>
              <a:rPr lang="en-US" dirty="0"/>
              <a:t>feedback (CFB), also known as cipher feedback, is a mode of operation for a block cipher. </a:t>
            </a:r>
            <a:endParaRPr lang="en-US" dirty="0" smtClean="0"/>
          </a:p>
          <a:p>
            <a:r>
              <a:rPr lang="en-US" dirty="0" smtClean="0"/>
              <a:t>Cipher text </a:t>
            </a:r>
            <a:r>
              <a:rPr lang="en-US" dirty="0"/>
              <a:t>feedback uses an initialization vector (IV). CFB uses a block cipher as a component of a random number generator. In CFB mode, the previous </a:t>
            </a:r>
            <a:r>
              <a:rPr lang="en-US" dirty="0" err="1"/>
              <a:t>ciphertext</a:t>
            </a:r>
            <a:r>
              <a:rPr lang="en-US" dirty="0"/>
              <a:t> block is encrypted and the output is </a:t>
            </a:r>
            <a:r>
              <a:rPr lang="en-US" dirty="0" err="1"/>
              <a:t>XORed</a:t>
            </a:r>
            <a:r>
              <a:rPr lang="en-US" dirty="0"/>
              <a:t> with the current plaintext block to create the current </a:t>
            </a:r>
            <a:r>
              <a:rPr lang="en-US" dirty="0" smtClean="0"/>
              <a:t>cipher text </a:t>
            </a:r>
            <a:r>
              <a:rPr lang="en-US" dirty="0"/>
              <a:t>block. The XOR operation conceals plaintext patterns.</a:t>
            </a:r>
            <a:endParaRPr lang="en-IN" dirty="0"/>
          </a:p>
        </p:txBody>
      </p:sp>
    </p:spTree>
    <p:extLst>
      <p:ext uri="{BB962C8B-B14F-4D97-AF65-F5344CB8AC3E}">
        <p14:creationId xmlns:p14="http://schemas.microsoft.com/office/powerpoint/2010/main" val="23111834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altLang="en-US" dirty="0" smtClean="0">
                <a:solidFill>
                  <a:srgbClr val="FF0000"/>
                </a:solidFill>
              </a:rPr>
              <a:t>Cipher feedback mode(CFB)</a:t>
            </a:r>
            <a:r>
              <a:rPr lang="en-IN" dirty="0" smtClean="0">
                <a:solidFill>
                  <a:srgbClr val="FF0000"/>
                </a:solidFill>
              </a:rPr>
              <a:t/>
            </a:r>
            <a:br>
              <a:rPr lang="en-IN" dirty="0" smtClean="0">
                <a:solidFill>
                  <a:srgbClr val="FF0000"/>
                </a:solidFill>
              </a:rPr>
            </a:br>
            <a:endParaRPr lang="en-IN" dirty="0">
              <a:solidFill>
                <a:srgbClr val="FF0000"/>
              </a:solidFill>
            </a:endParaRPr>
          </a:p>
        </p:txBody>
      </p:sp>
      <p:pic>
        <p:nvPicPr>
          <p:cNvPr id="4" name="Content Placeholder 3"/>
          <p:cNvPicPr>
            <a:picLocks noGrp="1" noChangeAspect="1"/>
          </p:cNvPicPr>
          <p:nvPr>
            <p:ph idx="1"/>
          </p:nvPr>
        </p:nvPicPr>
        <p:blipFill>
          <a:blip r:embed="rId2"/>
          <a:stretch>
            <a:fillRect/>
          </a:stretch>
        </p:blipFill>
        <p:spPr>
          <a:xfrm>
            <a:off x="838200" y="1021491"/>
            <a:ext cx="9187249" cy="5033319"/>
          </a:xfrm>
          <a:prstGeom prst="rect">
            <a:avLst/>
          </a:prstGeom>
        </p:spPr>
      </p:pic>
    </p:spTree>
    <p:extLst>
      <p:ext uri="{BB962C8B-B14F-4D97-AF65-F5344CB8AC3E}">
        <p14:creationId xmlns:p14="http://schemas.microsoft.com/office/powerpoint/2010/main" val="34289707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altLang="en-US" dirty="0" smtClean="0">
                <a:solidFill>
                  <a:srgbClr val="FF0000"/>
                </a:solidFill>
              </a:rPr>
              <a:t>Cipher feedback mode(CFB)</a:t>
            </a:r>
            <a:endParaRPr lang="en-IN" dirty="0">
              <a:solidFill>
                <a:srgbClr val="FF0000"/>
              </a:solidFill>
            </a:endParaRPr>
          </a:p>
        </p:txBody>
      </p:sp>
      <p:sp>
        <p:nvSpPr>
          <p:cNvPr id="3" name="Content Placeholder 2"/>
          <p:cNvSpPr>
            <a:spLocks noGrp="1"/>
          </p:cNvSpPr>
          <p:nvPr>
            <p:ph idx="1"/>
          </p:nvPr>
        </p:nvSpPr>
        <p:spPr/>
        <p:txBody>
          <a:bodyPr/>
          <a:lstStyle/>
          <a:p>
            <a:pPr algn="just">
              <a:defRPr/>
            </a:pPr>
            <a:r>
              <a:rPr lang="en-US" dirty="0"/>
              <a:t>C1 = P1 (XOR) MSBs [E(</a:t>
            </a:r>
            <a:r>
              <a:rPr lang="en-US" dirty="0" err="1"/>
              <a:t>k,IV</a:t>
            </a:r>
            <a:r>
              <a:rPr lang="en-US" dirty="0"/>
              <a:t>)].</a:t>
            </a:r>
          </a:p>
          <a:p>
            <a:pPr algn="just">
              <a:defRPr/>
            </a:pPr>
            <a:r>
              <a:rPr lang="en-US" dirty="0"/>
              <a:t>P1 = C1 (XOR) MSBs [E(</a:t>
            </a:r>
            <a:r>
              <a:rPr lang="en-US" dirty="0" err="1"/>
              <a:t>k,IV</a:t>
            </a:r>
            <a:r>
              <a:rPr lang="en-US" dirty="0"/>
              <a:t>)].</a:t>
            </a:r>
          </a:p>
          <a:p>
            <a:pPr algn="just">
              <a:defRPr/>
            </a:pPr>
            <a:r>
              <a:rPr lang="en-US" dirty="0"/>
              <a:t>For DES, b = 64 bits.</a:t>
            </a:r>
          </a:p>
          <a:p>
            <a:pPr algn="just">
              <a:defRPr/>
            </a:pPr>
            <a:r>
              <a:rPr lang="en-US" dirty="0"/>
              <a:t>For AES, b = 128 bits.</a:t>
            </a:r>
          </a:p>
          <a:p>
            <a:pPr algn="just">
              <a:defRPr/>
            </a:pPr>
            <a:r>
              <a:rPr lang="en-US" dirty="0"/>
              <a:t>Initially S = 8 bits.</a:t>
            </a:r>
          </a:p>
        </p:txBody>
      </p:sp>
    </p:spTree>
    <p:extLst>
      <p:ext uri="{BB962C8B-B14F-4D97-AF65-F5344CB8AC3E}">
        <p14:creationId xmlns:p14="http://schemas.microsoft.com/office/powerpoint/2010/main" val="38987761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altLang="en-US" dirty="0" smtClean="0">
                <a:solidFill>
                  <a:srgbClr val="FF0000"/>
                </a:solidFill>
              </a:rPr>
              <a:t>Output feedback mode(OFB)</a:t>
            </a:r>
            <a:r>
              <a:rPr lang="en-IN" dirty="0" smtClean="0">
                <a:solidFill>
                  <a:srgbClr val="FF0000"/>
                </a:solidFill>
              </a:rPr>
              <a:t/>
            </a:r>
            <a:br>
              <a:rPr lang="en-IN" dirty="0" smtClean="0">
                <a:solidFill>
                  <a:srgbClr val="FF0000"/>
                </a:solidFill>
              </a:rPr>
            </a:br>
            <a:endParaRPr lang="en-IN" dirty="0"/>
          </a:p>
        </p:txBody>
      </p:sp>
      <p:sp>
        <p:nvSpPr>
          <p:cNvPr id="3" name="Content Placeholder 2"/>
          <p:cNvSpPr>
            <a:spLocks noGrp="1"/>
          </p:cNvSpPr>
          <p:nvPr>
            <p:ph idx="1"/>
          </p:nvPr>
        </p:nvSpPr>
        <p:spPr>
          <a:xfrm>
            <a:off x="706395" y="1463160"/>
            <a:ext cx="10515600" cy="4351338"/>
          </a:xfrm>
        </p:spPr>
        <p:txBody>
          <a:bodyPr/>
          <a:lstStyle/>
          <a:p>
            <a:r>
              <a:rPr lang="en-US" dirty="0" smtClean="0"/>
              <a:t>The output feedback mode follows nearly the same process as the Cipher Feedback mode except that it sends the encrypted output as feedback instead of the actual cipher which is XOR output.</a:t>
            </a:r>
          </a:p>
          <a:p>
            <a:r>
              <a:rPr lang="en-US" dirty="0" smtClean="0"/>
              <a:t> In output feedback mode, all bits of the block are sent instead of sending selected s bits. The Output Feedback mode of block cipher holds great resistance towards bit transmission errors. It also decreases the dependency or relationship of the cipher on the plaintext. </a:t>
            </a:r>
            <a:endParaRPr lang="en-IN" dirty="0"/>
          </a:p>
        </p:txBody>
      </p:sp>
    </p:spTree>
    <p:extLst>
      <p:ext uri="{BB962C8B-B14F-4D97-AF65-F5344CB8AC3E}">
        <p14:creationId xmlns:p14="http://schemas.microsoft.com/office/powerpoint/2010/main" val="20775051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0000"/>
                </a:solidFill>
              </a:rPr>
              <a:t>Algorithm Types</a:t>
            </a:r>
            <a:endParaRPr lang="en-IN" dirty="0">
              <a:solidFill>
                <a:srgbClr val="FF0000"/>
              </a:solidFill>
            </a:endParaRPr>
          </a:p>
        </p:txBody>
      </p:sp>
      <p:pic>
        <p:nvPicPr>
          <p:cNvPr id="4" name="Content Placeholder 3"/>
          <p:cNvPicPr>
            <a:picLocks noGrp="1" noChangeAspect="1"/>
          </p:cNvPicPr>
          <p:nvPr>
            <p:ph idx="1"/>
          </p:nvPr>
        </p:nvPicPr>
        <p:blipFill>
          <a:blip r:embed="rId2"/>
          <a:stretch>
            <a:fillRect/>
          </a:stretch>
        </p:blipFill>
        <p:spPr>
          <a:xfrm>
            <a:off x="1657350" y="2556969"/>
            <a:ext cx="8877300" cy="2295525"/>
          </a:xfrm>
          <a:prstGeom prst="rect">
            <a:avLst/>
          </a:prstGeom>
        </p:spPr>
      </p:pic>
    </p:spTree>
    <p:extLst>
      <p:ext uri="{BB962C8B-B14F-4D97-AF65-F5344CB8AC3E}">
        <p14:creationId xmlns:p14="http://schemas.microsoft.com/office/powerpoint/2010/main" val="16205284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altLang="en-US" dirty="0" smtClean="0">
                <a:solidFill>
                  <a:srgbClr val="FF0000"/>
                </a:solidFill>
              </a:rPr>
              <a:t>Output feedback mode(OFB)</a:t>
            </a:r>
            <a:r>
              <a:rPr lang="en-IN" dirty="0" smtClean="0">
                <a:solidFill>
                  <a:srgbClr val="FF0000"/>
                </a:solidFill>
              </a:rPr>
              <a:t/>
            </a:r>
            <a:br>
              <a:rPr lang="en-IN" dirty="0" smtClean="0">
                <a:solidFill>
                  <a:srgbClr val="FF0000"/>
                </a:solidFill>
              </a:rPr>
            </a:br>
            <a:endParaRPr lang="en-IN" dirty="0">
              <a:solidFill>
                <a:srgbClr val="FF0000"/>
              </a:solidFill>
            </a:endParaRPr>
          </a:p>
        </p:txBody>
      </p:sp>
      <p:pic>
        <p:nvPicPr>
          <p:cNvPr id="4" name="Content Placeholder 3"/>
          <p:cNvPicPr>
            <a:picLocks noGrp="1" noChangeAspect="1"/>
          </p:cNvPicPr>
          <p:nvPr>
            <p:ph idx="1"/>
          </p:nvPr>
        </p:nvPicPr>
        <p:blipFill>
          <a:blip r:embed="rId2"/>
          <a:stretch>
            <a:fillRect/>
          </a:stretch>
        </p:blipFill>
        <p:spPr>
          <a:xfrm>
            <a:off x="1742232" y="1289908"/>
            <a:ext cx="7290886" cy="4351338"/>
          </a:xfrm>
          <a:prstGeom prst="rect">
            <a:avLst/>
          </a:prstGeom>
        </p:spPr>
      </p:pic>
    </p:spTree>
    <p:extLst>
      <p:ext uri="{BB962C8B-B14F-4D97-AF65-F5344CB8AC3E}">
        <p14:creationId xmlns:p14="http://schemas.microsoft.com/office/powerpoint/2010/main" val="39690702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altLang="en-US" dirty="0" smtClean="0">
                <a:solidFill>
                  <a:srgbClr val="FF0000"/>
                </a:solidFill>
              </a:rPr>
              <a:t>Output feedback mode(OFB)</a:t>
            </a:r>
            <a:r>
              <a:rPr lang="en-IN" dirty="0" smtClean="0">
                <a:solidFill>
                  <a:srgbClr val="FF0000"/>
                </a:solidFill>
              </a:rPr>
              <a:t/>
            </a:r>
            <a:br>
              <a:rPr lang="en-IN" dirty="0" smtClean="0">
                <a:solidFill>
                  <a:srgbClr val="FF0000"/>
                </a:solidFill>
              </a:rPr>
            </a:br>
            <a:endParaRPr lang="en-IN" dirty="0"/>
          </a:p>
        </p:txBody>
      </p:sp>
      <p:sp>
        <p:nvSpPr>
          <p:cNvPr id="3" name="Content Placeholder 2"/>
          <p:cNvSpPr>
            <a:spLocks noGrp="1"/>
          </p:cNvSpPr>
          <p:nvPr>
            <p:ph idx="1"/>
          </p:nvPr>
        </p:nvSpPr>
        <p:spPr>
          <a:xfrm>
            <a:off x="700216" y="1235676"/>
            <a:ext cx="10653584" cy="4941287"/>
          </a:xfrm>
        </p:spPr>
        <p:txBody>
          <a:bodyPr/>
          <a:lstStyle/>
          <a:p>
            <a:r>
              <a:rPr lang="en-US" dirty="0"/>
              <a:t>The Counter Mode or CTR is a simple counter-based block cipher implementation. Every time a counter-initiated value is encrypted and given as input to XOR with plaintext which results in </a:t>
            </a:r>
            <a:r>
              <a:rPr lang="en-US" dirty="0" smtClean="0"/>
              <a:t>cipher text </a:t>
            </a:r>
            <a:r>
              <a:rPr lang="en-US" dirty="0"/>
              <a:t>block. The CTR mode is independent of feedback use and thus can be implemented in parallel. </a:t>
            </a:r>
            <a:endParaRPr lang="en-US" dirty="0" smtClean="0"/>
          </a:p>
          <a:p>
            <a:pPr algn="just">
              <a:defRPr/>
            </a:pPr>
            <a:r>
              <a:rPr lang="en-US" dirty="0"/>
              <a:t>Extremely similar to the CFB.</a:t>
            </a:r>
          </a:p>
          <a:p>
            <a:pPr algn="just">
              <a:defRPr/>
            </a:pPr>
            <a:r>
              <a:rPr lang="en-US" dirty="0"/>
              <a:t>Only difference is that in the case of OFB, the output of the IV encryption process is fed into the next stage of encryption process</a:t>
            </a:r>
            <a:endParaRPr lang="en-IN" dirty="0"/>
          </a:p>
          <a:p>
            <a:endParaRPr lang="en-IN" dirty="0"/>
          </a:p>
        </p:txBody>
      </p:sp>
    </p:spTree>
    <p:extLst>
      <p:ext uri="{BB962C8B-B14F-4D97-AF65-F5344CB8AC3E}">
        <p14:creationId xmlns:p14="http://schemas.microsoft.com/office/powerpoint/2010/main" val="15169166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9216" y="142703"/>
            <a:ext cx="10515600" cy="1325563"/>
          </a:xfrm>
        </p:spPr>
        <p:txBody>
          <a:bodyPr/>
          <a:lstStyle/>
          <a:p>
            <a:r>
              <a:rPr lang="en-AU" kern="0" dirty="0" smtClean="0">
                <a:solidFill>
                  <a:srgbClr val="FF0000"/>
                </a:solidFill>
              </a:rPr>
              <a:t>Counter Mode(CTR)</a:t>
            </a:r>
            <a:br>
              <a:rPr lang="en-AU" kern="0" dirty="0" smtClean="0">
                <a:solidFill>
                  <a:srgbClr val="FF0000"/>
                </a:solidFill>
              </a:rPr>
            </a:br>
            <a:endParaRPr lang="en-IN" dirty="0">
              <a:solidFill>
                <a:srgbClr val="FF0000"/>
              </a:solidFill>
            </a:endParaRPr>
          </a:p>
        </p:txBody>
      </p:sp>
      <p:pic>
        <p:nvPicPr>
          <p:cNvPr id="4" name="Content Placeholder 3"/>
          <p:cNvPicPr>
            <a:picLocks noGrp="1" noChangeAspect="1"/>
          </p:cNvPicPr>
          <p:nvPr>
            <p:ph idx="1"/>
          </p:nvPr>
        </p:nvPicPr>
        <p:blipFill>
          <a:blip r:embed="rId2"/>
          <a:stretch>
            <a:fillRect/>
          </a:stretch>
        </p:blipFill>
        <p:spPr>
          <a:xfrm>
            <a:off x="1375719" y="1690688"/>
            <a:ext cx="8740345" cy="4351338"/>
          </a:xfrm>
          <a:prstGeom prst="rect">
            <a:avLst/>
          </a:prstGeom>
        </p:spPr>
      </p:pic>
    </p:spTree>
    <p:extLst>
      <p:ext uri="{BB962C8B-B14F-4D97-AF65-F5344CB8AC3E}">
        <p14:creationId xmlns:p14="http://schemas.microsoft.com/office/powerpoint/2010/main" val="40595866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kern="0" dirty="0" smtClean="0">
                <a:solidFill>
                  <a:srgbClr val="FF0000"/>
                </a:solidFill>
              </a:rPr>
              <a:t>Counter Mode(CTR)</a:t>
            </a:r>
            <a:br>
              <a:rPr lang="en-AU" kern="0" dirty="0" smtClean="0">
                <a:solidFill>
                  <a:srgbClr val="FF0000"/>
                </a:solidFill>
              </a:rPr>
            </a:br>
            <a:endParaRPr lang="en-IN" dirty="0"/>
          </a:p>
        </p:txBody>
      </p:sp>
      <p:pic>
        <p:nvPicPr>
          <p:cNvPr id="4" name="Content Placeholder 3"/>
          <p:cNvPicPr>
            <a:picLocks noGrp="1" noChangeAspect="1"/>
          </p:cNvPicPr>
          <p:nvPr>
            <p:ph idx="1"/>
          </p:nvPr>
        </p:nvPicPr>
        <p:blipFill>
          <a:blip r:embed="rId2"/>
          <a:stretch>
            <a:fillRect/>
          </a:stretch>
        </p:blipFill>
        <p:spPr>
          <a:xfrm>
            <a:off x="2621592" y="1257214"/>
            <a:ext cx="4839929" cy="4351338"/>
          </a:xfrm>
          <a:prstGeom prst="rect">
            <a:avLst/>
          </a:prstGeom>
        </p:spPr>
      </p:pic>
    </p:spTree>
    <p:extLst>
      <p:ext uri="{BB962C8B-B14F-4D97-AF65-F5344CB8AC3E}">
        <p14:creationId xmlns:p14="http://schemas.microsoft.com/office/powerpoint/2010/main" val="19526075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kern="0" dirty="0" smtClean="0">
                <a:solidFill>
                  <a:srgbClr val="FF0000"/>
                </a:solidFill>
              </a:rPr>
              <a:t>Counter Mode(CTR)</a:t>
            </a:r>
            <a:br>
              <a:rPr lang="en-AU" kern="0" dirty="0" smtClean="0">
                <a:solidFill>
                  <a:srgbClr val="FF0000"/>
                </a:solidFill>
              </a:rPr>
            </a:br>
            <a:endParaRPr lang="en-IN" dirty="0"/>
          </a:p>
        </p:txBody>
      </p:sp>
      <p:sp>
        <p:nvSpPr>
          <p:cNvPr id="3" name="Content Placeholder 2"/>
          <p:cNvSpPr>
            <a:spLocks noGrp="1"/>
          </p:cNvSpPr>
          <p:nvPr>
            <p:ph idx="1"/>
          </p:nvPr>
        </p:nvSpPr>
        <p:spPr>
          <a:xfrm>
            <a:off x="518984" y="1425146"/>
            <a:ext cx="10834816" cy="4751817"/>
          </a:xfrm>
        </p:spPr>
        <p:txBody>
          <a:bodyPr/>
          <a:lstStyle/>
          <a:p>
            <a:pPr algn="just">
              <a:buFont typeface="Wingdings" panose="05000000000000000000" pitchFamily="2" charset="2"/>
              <a:buChar char="Ø"/>
            </a:pPr>
            <a:r>
              <a:rPr lang="en-US" altLang="en-US" dirty="0"/>
              <a:t>Similar to the OFB with one variation.</a:t>
            </a:r>
          </a:p>
          <a:p>
            <a:pPr algn="just">
              <a:buFont typeface="Wingdings" panose="05000000000000000000" pitchFamily="2" charset="2"/>
              <a:buChar char="Ø"/>
            </a:pPr>
            <a:r>
              <a:rPr lang="en-US" altLang="en-US" dirty="0"/>
              <a:t>It uses sequence number called counters as the input to the algorithm.</a:t>
            </a:r>
          </a:p>
          <a:p>
            <a:pPr algn="just">
              <a:buFont typeface="Wingdings" panose="05000000000000000000" pitchFamily="2" charset="2"/>
              <a:buChar char="Ø"/>
            </a:pPr>
            <a:r>
              <a:rPr lang="en-US" altLang="en-US" dirty="0"/>
              <a:t>After each block is encrypted to fill the register, the next counter value is used.</a:t>
            </a:r>
          </a:p>
          <a:p>
            <a:pPr algn="just">
              <a:buFont typeface="Wingdings" panose="05000000000000000000" pitchFamily="2" charset="2"/>
              <a:buChar char="Ø"/>
            </a:pPr>
            <a:r>
              <a:rPr lang="en-US" altLang="en-US" dirty="0"/>
              <a:t>Size of counter value is same as plain text block.</a:t>
            </a:r>
          </a:p>
        </p:txBody>
      </p:sp>
    </p:spTree>
    <p:extLst>
      <p:ext uri="{BB962C8B-B14F-4D97-AF65-F5344CB8AC3E}">
        <p14:creationId xmlns:p14="http://schemas.microsoft.com/office/powerpoint/2010/main" val="34305362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2465" y="-222421"/>
            <a:ext cx="10991335" cy="1913110"/>
          </a:xfrm>
        </p:spPr>
        <p:txBody>
          <a:bodyPr/>
          <a:lstStyle/>
          <a:p>
            <a:r>
              <a:rPr lang="en-US" dirty="0" smtClean="0">
                <a:solidFill>
                  <a:srgbClr val="FF0000"/>
                </a:solidFill>
              </a:rPr>
              <a:t>Algorithm Modes</a:t>
            </a:r>
            <a:endParaRPr lang="en-IN" dirty="0"/>
          </a:p>
        </p:txBody>
      </p:sp>
      <p:pic>
        <p:nvPicPr>
          <p:cNvPr id="4" name="Content Placeholder 3"/>
          <p:cNvPicPr>
            <a:picLocks noGrp="1" noChangeAspect="1"/>
          </p:cNvPicPr>
          <p:nvPr>
            <p:ph idx="1"/>
          </p:nvPr>
        </p:nvPicPr>
        <p:blipFill>
          <a:blip r:embed="rId2"/>
          <a:stretch>
            <a:fillRect/>
          </a:stretch>
        </p:blipFill>
        <p:spPr>
          <a:xfrm>
            <a:off x="1153297" y="1276865"/>
            <a:ext cx="9036908" cy="5173361"/>
          </a:xfrm>
          <a:prstGeom prst="rect">
            <a:avLst/>
          </a:prstGeom>
        </p:spPr>
      </p:pic>
    </p:spTree>
    <p:extLst>
      <p:ext uri="{BB962C8B-B14F-4D97-AF65-F5344CB8AC3E}">
        <p14:creationId xmlns:p14="http://schemas.microsoft.com/office/powerpoint/2010/main" val="30209704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solidFill>
                  <a:srgbClr val="FF0000"/>
                </a:solidFill>
              </a:rPr>
              <a:t>Symmetric Key Cryptography</a:t>
            </a:r>
            <a:endParaRPr lang="en-IN" dirty="0"/>
          </a:p>
        </p:txBody>
      </p:sp>
      <p:pic>
        <p:nvPicPr>
          <p:cNvPr id="4" name="Content Placeholder 3"/>
          <p:cNvPicPr>
            <a:picLocks noGrp="1" noChangeAspect="1"/>
          </p:cNvPicPr>
          <p:nvPr>
            <p:ph idx="1"/>
          </p:nvPr>
        </p:nvPicPr>
        <p:blipFill>
          <a:blip r:embed="rId2"/>
          <a:stretch>
            <a:fillRect/>
          </a:stretch>
        </p:blipFill>
        <p:spPr>
          <a:xfrm>
            <a:off x="1002832" y="1776442"/>
            <a:ext cx="8571719" cy="3279932"/>
          </a:xfrm>
          <a:prstGeom prst="rect">
            <a:avLst/>
          </a:prstGeom>
        </p:spPr>
      </p:pic>
    </p:spTree>
    <p:extLst>
      <p:ext uri="{BB962C8B-B14F-4D97-AF65-F5344CB8AC3E}">
        <p14:creationId xmlns:p14="http://schemas.microsoft.com/office/powerpoint/2010/main" val="42900523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solidFill>
                  <a:srgbClr val="FF0000"/>
                </a:solidFill>
              </a:rPr>
              <a:t>An overview of Symmetric Key Cryptography</a:t>
            </a:r>
            <a:endParaRPr lang="en-IN" dirty="0">
              <a:solidFill>
                <a:srgbClr val="FF0000"/>
              </a:solidFill>
            </a:endParaRPr>
          </a:p>
        </p:txBody>
      </p:sp>
      <p:pic>
        <p:nvPicPr>
          <p:cNvPr id="4" name="Content Placeholder 3"/>
          <p:cNvPicPr>
            <a:picLocks noGrp="1" noChangeAspect="1"/>
          </p:cNvPicPr>
          <p:nvPr>
            <p:ph idx="1"/>
          </p:nvPr>
        </p:nvPicPr>
        <p:blipFill>
          <a:blip r:embed="rId2"/>
          <a:stretch>
            <a:fillRect/>
          </a:stretch>
        </p:blipFill>
        <p:spPr>
          <a:xfrm>
            <a:off x="1446126" y="2009668"/>
            <a:ext cx="8772525" cy="3324225"/>
          </a:xfrm>
          <a:prstGeom prst="rect">
            <a:avLst/>
          </a:prstGeom>
        </p:spPr>
      </p:pic>
    </p:spTree>
    <p:extLst>
      <p:ext uri="{BB962C8B-B14F-4D97-AF65-F5344CB8AC3E}">
        <p14:creationId xmlns:p14="http://schemas.microsoft.com/office/powerpoint/2010/main" val="40608369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solidFill>
                  <a:srgbClr val="FF0000"/>
                </a:solidFill>
              </a:rPr>
              <a:t>An overview of Symmetric Key Cryptography</a:t>
            </a:r>
            <a:endParaRPr lang="en-IN" dirty="0"/>
          </a:p>
        </p:txBody>
      </p:sp>
      <p:pic>
        <p:nvPicPr>
          <p:cNvPr id="4" name="Content Placeholder 3"/>
          <p:cNvPicPr>
            <a:picLocks noGrp="1" noChangeAspect="1"/>
          </p:cNvPicPr>
          <p:nvPr>
            <p:ph idx="1"/>
          </p:nvPr>
        </p:nvPicPr>
        <p:blipFill>
          <a:blip r:embed="rId2"/>
          <a:stretch>
            <a:fillRect/>
          </a:stretch>
        </p:blipFill>
        <p:spPr>
          <a:xfrm>
            <a:off x="1553619" y="1690688"/>
            <a:ext cx="9381325" cy="4351338"/>
          </a:xfrm>
          <a:prstGeom prst="rect">
            <a:avLst/>
          </a:prstGeom>
        </p:spPr>
      </p:pic>
    </p:spTree>
    <p:extLst>
      <p:ext uri="{BB962C8B-B14F-4D97-AF65-F5344CB8AC3E}">
        <p14:creationId xmlns:p14="http://schemas.microsoft.com/office/powerpoint/2010/main" val="13931699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3973" y="60325"/>
            <a:ext cx="10515600" cy="1325563"/>
          </a:xfrm>
        </p:spPr>
        <p:txBody>
          <a:bodyPr/>
          <a:lstStyle/>
          <a:p>
            <a:r>
              <a:rPr lang="en-IN" dirty="0" smtClean="0">
                <a:solidFill>
                  <a:srgbClr val="FF0000"/>
                </a:solidFill>
              </a:rPr>
              <a:t>An overview of Symmetric Key Cryptography</a:t>
            </a:r>
            <a:endParaRPr lang="en-IN" dirty="0"/>
          </a:p>
        </p:txBody>
      </p:sp>
      <p:sp>
        <p:nvSpPr>
          <p:cNvPr id="3" name="Content Placeholder 2"/>
          <p:cNvSpPr>
            <a:spLocks noGrp="1"/>
          </p:cNvSpPr>
          <p:nvPr>
            <p:ph idx="1"/>
          </p:nvPr>
        </p:nvSpPr>
        <p:spPr>
          <a:xfrm>
            <a:off x="607541" y="1257214"/>
            <a:ext cx="10515600" cy="4351338"/>
          </a:xfrm>
        </p:spPr>
        <p:txBody>
          <a:bodyPr>
            <a:normAutofit fontScale="70000" lnSpcReduction="20000"/>
          </a:bodyPr>
          <a:lstStyle/>
          <a:p>
            <a:r>
              <a:rPr lang="en-US" dirty="0" smtClean="0"/>
              <a:t>Symmetric key cryptography involves using the same secret key to encrypt and decrypt the data. The encryption key is shared between the sender and the receiver of the message. This means that both the sender and receiver have the same key, and they use it to encrypt and decrypt messages. The main advantage of symmetric key cryptography is its speed, as it can encrypt and decrypt large amounts of data quickly. However, the main disadvantage is the challenge of securely sharing the key between the sender and receiver without it being intercepted by a third party.</a:t>
            </a:r>
          </a:p>
          <a:p>
            <a:r>
              <a:rPr lang="en-US" altLang="en-US" dirty="0">
                <a:latin typeface="Arial" panose="020B0604020202020204" pitchFamily="34" charset="0"/>
              </a:rPr>
              <a:t>Since the same key is used to encrypt and decrypt, the system is also know as private-key encryption</a:t>
            </a:r>
          </a:p>
          <a:p>
            <a:r>
              <a:rPr lang="en-US" altLang="en-US" dirty="0">
                <a:latin typeface="Arial" panose="020B0604020202020204" pitchFamily="34" charset="0"/>
              </a:rPr>
              <a:t>Symmetric key encryption </a:t>
            </a:r>
            <a:r>
              <a:rPr lang="en-US" altLang="en-US" sz="2400" dirty="0">
                <a:latin typeface="Arial" panose="020B0604020202020204" pitchFamily="34" charset="0"/>
              </a:rPr>
              <a:t>uses shared secret keys also known as “private-key” encryption</a:t>
            </a:r>
          </a:p>
          <a:p>
            <a:r>
              <a:rPr lang="en-US" altLang="en-US" dirty="0">
                <a:latin typeface="Arial" panose="020B0604020202020204" pitchFamily="34" charset="0"/>
              </a:rPr>
              <a:t>Primarily used for purpose of confidentiality and </a:t>
            </a:r>
            <a:r>
              <a:rPr lang="en-US" altLang="en-US" dirty="0" smtClean="0">
                <a:latin typeface="Arial" panose="020B0604020202020204" pitchFamily="34" charset="0"/>
              </a:rPr>
              <a:t>authentication</a:t>
            </a:r>
            <a:endParaRPr lang="en-US" dirty="0" smtClean="0"/>
          </a:p>
          <a:p>
            <a:r>
              <a:rPr lang="en-US" i="1" dirty="0" smtClean="0"/>
              <a:t>Advanced Encryption Standard (AES): </a:t>
            </a:r>
            <a:r>
              <a:rPr lang="en-US" dirty="0" smtClean="0"/>
              <a:t>This is a widely used symmetric key encryption algorithm that uses a block cipher to encrypt data.</a:t>
            </a:r>
          </a:p>
          <a:p>
            <a:r>
              <a:rPr lang="en-US" i="1" dirty="0" smtClean="0"/>
              <a:t>Data Encryption Standard (DES): </a:t>
            </a:r>
            <a:r>
              <a:rPr lang="en-US" dirty="0" smtClean="0"/>
              <a:t>This is another popular symmetric key encryption algorithm that uses a block cipher. However, DES is considered less secure than AES and is no longer recommended for use.</a:t>
            </a:r>
          </a:p>
          <a:p>
            <a:endParaRPr lang="en-US" dirty="0" smtClean="0"/>
          </a:p>
          <a:p>
            <a:endParaRPr lang="en-IN" dirty="0"/>
          </a:p>
        </p:txBody>
      </p:sp>
    </p:spTree>
    <p:extLst>
      <p:ext uri="{BB962C8B-B14F-4D97-AF65-F5344CB8AC3E}">
        <p14:creationId xmlns:p14="http://schemas.microsoft.com/office/powerpoint/2010/main" val="6716910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0000"/>
                </a:solidFill>
              </a:rPr>
              <a:t>Algorithm Types</a:t>
            </a:r>
            <a:endParaRPr lang="en-IN" dirty="0"/>
          </a:p>
        </p:txBody>
      </p:sp>
      <p:pic>
        <p:nvPicPr>
          <p:cNvPr id="4" name="Content Placeholder 3"/>
          <p:cNvPicPr>
            <a:picLocks noGrp="1" noChangeAspect="1"/>
          </p:cNvPicPr>
          <p:nvPr>
            <p:ph idx="1"/>
          </p:nvPr>
        </p:nvPicPr>
        <p:blipFill>
          <a:blip r:embed="rId2"/>
          <a:stretch>
            <a:fillRect/>
          </a:stretch>
        </p:blipFill>
        <p:spPr>
          <a:xfrm>
            <a:off x="838200" y="2126284"/>
            <a:ext cx="8810625" cy="2085975"/>
          </a:xfrm>
          <a:prstGeom prst="rect">
            <a:avLst/>
          </a:prstGeom>
        </p:spPr>
      </p:pic>
    </p:spTree>
    <p:extLst>
      <p:ext uri="{BB962C8B-B14F-4D97-AF65-F5344CB8AC3E}">
        <p14:creationId xmlns:p14="http://schemas.microsoft.com/office/powerpoint/2010/main" val="286180937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93276"/>
            <a:ext cx="10515600" cy="1325563"/>
          </a:xfrm>
        </p:spPr>
        <p:txBody>
          <a:bodyPr/>
          <a:lstStyle/>
          <a:p>
            <a:r>
              <a:rPr lang="en-US" dirty="0" smtClean="0">
                <a:solidFill>
                  <a:srgbClr val="FF0000"/>
                </a:solidFill>
              </a:rPr>
              <a:t>Symmetric key distribution</a:t>
            </a:r>
            <a:endParaRPr lang="en-IN" dirty="0">
              <a:solidFill>
                <a:srgbClr val="FF0000"/>
              </a:solidFill>
            </a:endParaRPr>
          </a:p>
        </p:txBody>
      </p:sp>
      <p:pic>
        <p:nvPicPr>
          <p:cNvPr id="4" name="Content Placeholder 3"/>
          <p:cNvPicPr>
            <a:picLocks noGrp="1" noChangeAspect="1"/>
          </p:cNvPicPr>
          <p:nvPr>
            <p:ph idx="1"/>
          </p:nvPr>
        </p:nvPicPr>
        <p:blipFill>
          <a:blip r:embed="rId2"/>
          <a:stretch>
            <a:fillRect/>
          </a:stretch>
        </p:blipFill>
        <p:spPr>
          <a:xfrm>
            <a:off x="409049" y="1418839"/>
            <a:ext cx="10267188" cy="4351338"/>
          </a:xfrm>
          <a:prstGeom prst="rect">
            <a:avLst/>
          </a:prstGeom>
        </p:spPr>
      </p:pic>
      <p:sp>
        <p:nvSpPr>
          <p:cNvPr id="3" name="Rectangle 2"/>
          <p:cNvSpPr/>
          <p:nvPr/>
        </p:nvSpPr>
        <p:spPr>
          <a:xfrm>
            <a:off x="352166" y="5857644"/>
            <a:ext cx="10324071" cy="369332"/>
          </a:xfrm>
          <a:prstGeom prst="rect">
            <a:avLst/>
          </a:prstGeom>
        </p:spPr>
        <p:txBody>
          <a:bodyPr wrap="square">
            <a:spAutoFit/>
          </a:bodyPr>
          <a:lstStyle/>
          <a:p>
            <a:r>
              <a:rPr lang="en-US" dirty="0" smtClean="0"/>
              <a:t> 4. A </a:t>
            </a:r>
            <a:r>
              <a:rPr lang="en-US" dirty="0"/>
              <a:t>trusted third party C delivers the key to A and to B using secure channels to A and to B.</a:t>
            </a:r>
          </a:p>
        </p:txBody>
      </p:sp>
    </p:spTree>
    <p:extLst>
      <p:ext uri="{BB962C8B-B14F-4D97-AF65-F5344CB8AC3E}">
        <p14:creationId xmlns:p14="http://schemas.microsoft.com/office/powerpoint/2010/main" val="357777058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dirty="0">
                <a:solidFill>
                  <a:srgbClr val="FF0000"/>
                </a:solidFill>
                <a:effectLst>
                  <a:outerShdw blurRad="38100" dist="38100" dir="2700000" algn="tl">
                    <a:srgbClr val="000000"/>
                  </a:outerShdw>
                </a:effectLst>
              </a:rPr>
              <a:t>Confusion and Diffusion</a:t>
            </a:r>
            <a:endParaRPr lang="en-IN" dirty="0"/>
          </a:p>
        </p:txBody>
      </p:sp>
      <p:pic>
        <p:nvPicPr>
          <p:cNvPr id="4" name="Content Placeholder 3"/>
          <p:cNvPicPr>
            <a:picLocks noGrp="1" noChangeAspect="1"/>
          </p:cNvPicPr>
          <p:nvPr>
            <p:ph idx="1"/>
          </p:nvPr>
        </p:nvPicPr>
        <p:blipFill>
          <a:blip r:embed="rId2"/>
          <a:stretch>
            <a:fillRect/>
          </a:stretch>
        </p:blipFill>
        <p:spPr>
          <a:xfrm>
            <a:off x="838200" y="1776198"/>
            <a:ext cx="8277463" cy="4351338"/>
          </a:xfrm>
          <a:prstGeom prst="rect">
            <a:avLst/>
          </a:prstGeom>
        </p:spPr>
      </p:pic>
    </p:spTree>
    <p:extLst>
      <p:ext uri="{BB962C8B-B14F-4D97-AF65-F5344CB8AC3E}">
        <p14:creationId xmlns:p14="http://schemas.microsoft.com/office/powerpoint/2010/main" val="1120601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dirty="0">
                <a:solidFill>
                  <a:srgbClr val="FF0000"/>
                </a:solidFill>
                <a:effectLst>
                  <a:outerShdw blurRad="38100" dist="38100" dir="2700000" algn="tl">
                    <a:srgbClr val="000000"/>
                  </a:outerShdw>
                </a:effectLst>
              </a:rPr>
              <a:t>Confusion and Diffusion</a:t>
            </a:r>
          </a:p>
        </p:txBody>
      </p:sp>
      <p:sp>
        <p:nvSpPr>
          <p:cNvPr id="3" name="Content Placeholder 2"/>
          <p:cNvSpPr>
            <a:spLocks noGrp="1"/>
          </p:cNvSpPr>
          <p:nvPr>
            <p:ph idx="1"/>
          </p:nvPr>
        </p:nvSpPr>
        <p:spPr/>
        <p:txBody>
          <a:bodyPr/>
          <a:lstStyle/>
          <a:p>
            <a:pPr>
              <a:buFont typeface="Wingdings" panose="05000000000000000000" pitchFamily="2" charset="2"/>
              <a:buChar char="Ø"/>
            </a:pPr>
            <a:r>
              <a:rPr lang="en-US" dirty="0" smtClean="0"/>
              <a:t>Diffusion: </a:t>
            </a:r>
            <a:r>
              <a:rPr lang="en-US" dirty="0"/>
              <a:t>dissipates statistical structure of plaintext over bulk of </a:t>
            </a:r>
            <a:r>
              <a:rPr lang="en-US" dirty="0" smtClean="0"/>
              <a:t>cipher text</a:t>
            </a:r>
            <a:endParaRPr lang="en-US" dirty="0"/>
          </a:p>
          <a:p>
            <a:pPr>
              <a:buFont typeface="Wingdings" panose="05000000000000000000" pitchFamily="2" charset="2"/>
              <a:buChar char="Ø"/>
            </a:pPr>
            <a:r>
              <a:rPr lang="en-US" dirty="0" smtClean="0"/>
              <a:t>Confusion: </a:t>
            </a:r>
            <a:r>
              <a:rPr lang="en-US" dirty="0"/>
              <a:t>makes relationship between </a:t>
            </a:r>
            <a:r>
              <a:rPr lang="en-US" dirty="0" smtClean="0"/>
              <a:t>cipher text </a:t>
            </a:r>
            <a:r>
              <a:rPr lang="en-US" dirty="0"/>
              <a:t>and key as complex as possible</a:t>
            </a:r>
          </a:p>
          <a:p>
            <a:endParaRPr lang="en-IN" dirty="0"/>
          </a:p>
        </p:txBody>
      </p:sp>
    </p:spTree>
    <p:extLst>
      <p:ext uri="{BB962C8B-B14F-4D97-AF65-F5344CB8AC3E}">
        <p14:creationId xmlns:p14="http://schemas.microsoft.com/office/powerpoint/2010/main" val="316238044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altLang="en-US" b="1" dirty="0" err="1">
                <a:solidFill>
                  <a:srgbClr val="FF0000"/>
                </a:solidFill>
                <a:effectLst>
                  <a:outerShdw blurRad="38100" dist="38100" dir="2700000" algn="tl">
                    <a:srgbClr val="000000"/>
                  </a:outerShdw>
                </a:effectLst>
              </a:rPr>
              <a:t>Feistel</a:t>
            </a:r>
            <a:r>
              <a:rPr lang="en-AU" altLang="en-US" b="1" dirty="0">
                <a:solidFill>
                  <a:srgbClr val="FF0000"/>
                </a:solidFill>
                <a:effectLst>
                  <a:outerShdw blurRad="38100" dist="38100" dir="2700000" algn="tl">
                    <a:srgbClr val="000000"/>
                  </a:outerShdw>
                </a:effectLst>
              </a:rPr>
              <a:t> Cipher Structure</a:t>
            </a:r>
            <a:endParaRPr lang="en-IN" dirty="0"/>
          </a:p>
        </p:txBody>
      </p:sp>
      <p:sp>
        <p:nvSpPr>
          <p:cNvPr id="3" name="Content Placeholder 2"/>
          <p:cNvSpPr>
            <a:spLocks noGrp="1"/>
          </p:cNvSpPr>
          <p:nvPr>
            <p:ph idx="1"/>
          </p:nvPr>
        </p:nvSpPr>
        <p:spPr/>
        <p:txBody>
          <a:bodyPr/>
          <a:lstStyle/>
          <a:p>
            <a:r>
              <a:rPr lang="en-US" dirty="0"/>
              <a:t>Horst </a:t>
            </a:r>
            <a:r>
              <a:rPr lang="en-US" dirty="0" err="1"/>
              <a:t>Feistel</a:t>
            </a:r>
            <a:r>
              <a:rPr lang="en-US" dirty="0"/>
              <a:t> devised the </a:t>
            </a:r>
            <a:r>
              <a:rPr lang="en-US" dirty="0" err="1"/>
              <a:t>Feistel</a:t>
            </a:r>
            <a:r>
              <a:rPr lang="en-US" dirty="0"/>
              <a:t> </a:t>
            </a:r>
            <a:r>
              <a:rPr lang="en-US" dirty="0" smtClean="0"/>
              <a:t>cipher based </a:t>
            </a:r>
            <a:r>
              <a:rPr lang="en-US" dirty="0"/>
              <a:t>on concept of invertible product cipher</a:t>
            </a:r>
          </a:p>
          <a:p>
            <a:r>
              <a:rPr lang="en-US" dirty="0"/>
              <a:t>partitions input block into two halves</a:t>
            </a:r>
          </a:p>
          <a:p>
            <a:r>
              <a:rPr lang="en-US" dirty="0"/>
              <a:t>process through multiple rounds </a:t>
            </a:r>
            <a:r>
              <a:rPr lang="en-US" dirty="0" smtClean="0"/>
              <a:t>which perform </a:t>
            </a:r>
            <a:r>
              <a:rPr lang="en-US" dirty="0"/>
              <a:t>a substitution on left data half</a:t>
            </a:r>
          </a:p>
          <a:p>
            <a:r>
              <a:rPr lang="en-US" dirty="0"/>
              <a:t>based on round function of right half &amp; </a:t>
            </a:r>
            <a:r>
              <a:rPr lang="en-US" dirty="0" err="1" smtClean="0"/>
              <a:t>subkey</a:t>
            </a:r>
            <a:r>
              <a:rPr lang="en-US" dirty="0" smtClean="0"/>
              <a:t> then </a:t>
            </a:r>
            <a:r>
              <a:rPr lang="en-US" dirty="0"/>
              <a:t>have permutation swapping halves</a:t>
            </a:r>
          </a:p>
          <a:p>
            <a:endParaRPr lang="en-IN" dirty="0"/>
          </a:p>
        </p:txBody>
      </p:sp>
    </p:spTree>
    <p:extLst>
      <p:ext uri="{BB962C8B-B14F-4D97-AF65-F5344CB8AC3E}">
        <p14:creationId xmlns:p14="http://schemas.microsoft.com/office/powerpoint/2010/main" val="129920450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altLang="en-US" b="1" dirty="0" err="1">
                <a:solidFill>
                  <a:srgbClr val="FF0000"/>
                </a:solidFill>
                <a:effectLst>
                  <a:outerShdw blurRad="38100" dist="38100" dir="2700000" algn="tl">
                    <a:srgbClr val="000000"/>
                  </a:outerShdw>
                </a:effectLst>
              </a:rPr>
              <a:t>Feistel</a:t>
            </a:r>
            <a:r>
              <a:rPr lang="en-AU" altLang="en-US" b="1" dirty="0">
                <a:solidFill>
                  <a:srgbClr val="FF0000"/>
                </a:solidFill>
                <a:effectLst>
                  <a:outerShdw blurRad="38100" dist="38100" dir="2700000" algn="tl">
                    <a:srgbClr val="000000"/>
                  </a:outerShdw>
                </a:effectLst>
              </a:rPr>
              <a:t> Cipher </a:t>
            </a:r>
            <a:r>
              <a:rPr lang="en-AU" altLang="en-US" b="1" dirty="0" smtClean="0">
                <a:solidFill>
                  <a:srgbClr val="FF0000"/>
                </a:solidFill>
                <a:effectLst>
                  <a:outerShdw blurRad="38100" dist="38100" dir="2700000" algn="tl">
                    <a:srgbClr val="000000"/>
                  </a:outerShdw>
                </a:effectLst>
              </a:rPr>
              <a:t>Structure steps</a:t>
            </a:r>
            <a:endParaRPr lang="en-IN" dirty="0"/>
          </a:p>
        </p:txBody>
      </p:sp>
      <p:sp>
        <p:nvSpPr>
          <p:cNvPr id="3" name="Content Placeholder 2"/>
          <p:cNvSpPr>
            <a:spLocks noGrp="1"/>
          </p:cNvSpPr>
          <p:nvPr>
            <p:ph idx="1"/>
          </p:nvPr>
        </p:nvSpPr>
        <p:spPr/>
        <p:txBody>
          <a:bodyPr/>
          <a:lstStyle/>
          <a:p>
            <a:r>
              <a:rPr lang="en-US" dirty="0"/>
              <a:t>block size </a:t>
            </a:r>
          </a:p>
          <a:p>
            <a:r>
              <a:rPr lang="en-US" dirty="0"/>
              <a:t>key size </a:t>
            </a:r>
          </a:p>
          <a:p>
            <a:r>
              <a:rPr lang="en-US" dirty="0"/>
              <a:t>number of rounds </a:t>
            </a:r>
          </a:p>
          <a:p>
            <a:r>
              <a:rPr lang="en-US" dirty="0" err="1"/>
              <a:t>subkey</a:t>
            </a:r>
            <a:r>
              <a:rPr lang="en-US" dirty="0"/>
              <a:t> generation algorithm</a:t>
            </a:r>
          </a:p>
          <a:p>
            <a:r>
              <a:rPr lang="en-US" dirty="0"/>
              <a:t>round function </a:t>
            </a:r>
          </a:p>
          <a:p>
            <a:r>
              <a:rPr lang="en-US" dirty="0"/>
              <a:t>fast software </a:t>
            </a:r>
            <a:r>
              <a:rPr lang="en-US" dirty="0" err="1"/>
              <a:t>en</a:t>
            </a:r>
            <a:r>
              <a:rPr lang="en-US" dirty="0"/>
              <a:t>/decryption</a:t>
            </a:r>
          </a:p>
          <a:p>
            <a:r>
              <a:rPr lang="en-US" dirty="0"/>
              <a:t>ease of analysis</a:t>
            </a:r>
          </a:p>
        </p:txBody>
      </p:sp>
    </p:spTree>
    <p:extLst>
      <p:ext uri="{BB962C8B-B14F-4D97-AF65-F5344CB8AC3E}">
        <p14:creationId xmlns:p14="http://schemas.microsoft.com/office/powerpoint/2010/main" val="10497615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1804" y="-90616"/>
            <a:ext cx="10513541" cy="1328223"/>
          </a:xfrm>
        </p:spPr>
        <p:txBody>
          <a:bodyPr/>
          <a:lstStyle/>
          <a:p>
            <a:r>
              <a:rPr lang="en-AU" altLang="en-US" b="1" dirty="0" err="1">
                <a:solidFill>
                  <a:srgbClr val="FF0000"/>
                </a:solidFill>
                <a:effectLst>
                  <a:outerShdw blurRad="38100" dist="38100" dir="2700000" algn="tl">
                    <a:srgbClr val="000000"/>
                  </a:outerShdw>
                </a:effectLst>
              </a:rPr>
              <a:t>Feistel</a:t>
            </a:r>
            <a:r>
              <a:rPr lang="en-AU" altLang="en-US" b="1" dirty="0">
                <a:solidFill>
                  <a:srgbClr val="FF0000"/>
                </a:solidFill>
                <a:effectLst>
                  <a:outerShdw blurRad="38100" dist="38100" dir="2700000" algn="tl">
                    <a:srgbClr val="000000"/>
                  </a:outerShdw>
                </a:effectLst>
              </a:rPr>
              <a:t> Cipher Structure</a:t>
            </a:r>
          </a:p>
        </p:txBody>
      </p:sp>
      <p:pic>
        <p:nvPicPr>
          <p:cNvPr id="4" name="Content Placeholder 3"/>
          <p:cNvPicPr>
            <a:picLocks noGrp="1" noChangeAspect="1"/>
          </p:cNvPicPr>
          <p:nvPr>
            <p:ph idx="1"/>
          </p:nvPr>
        </p:nvPicPr>
        <p:blipFill>
          <a:blip r:embed="rId2"/>
          <a:stretch>
            <a:fillRect/>
          </a:stretch>
        </p:blipFill>
        <p:spPr>
          <a:xfrm>
            <a:off x="1252150" y="955590"/>
            <a:ext cx="8048367" cy="5387546"/>
          </a:xfrm>
          <a:prstGeom prst="rect">
            <a:avLst/>
          </a:prstGeom>
        </p:spPr>
      </p:pic>
    </p:spTree>
    <p:extLst>
      <p:ext uri="{BB962C8B-B14F-4D97-AF65-F5344CB8AC3E}">
        <p14:creationId xmlns:p14="http://schemas.microsoft.com/office/powerpoint/2010/main" val="72305681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0000"/>
                </a:solidFill>
              </a:rPr>
              <a:t>DES(Data Encryption standard) size</a:t>
            </a:r>
            <a:endParaRPr lang="en-IN" dirty="0">
              <a:solidFill>
                <a:srgbClr val="FF0000"/>
              </a:solidFill>
            </a:endParaRPr>
          </a:p>
        </p:txBody>
      </p:sp>
      <p:pic>
        <p:nvPicPr>
          <p:cNvPr id="4" name="Content Placeholder 3"/>
          <p:cNvPicPr>
            <a:picLocks noGrp="1" noChangeAspect="1"/>
          </p:cNvPicPr>
          <p:nvPr>
            <p:ph idx="1"/>
          </p:nvPr>
        </p:nvPicPr>
        <p:blipFill>
          <a:blip r:embed="rId2"/>
          <a:stretch>
            <a:fillRect/>
          </a:stretch>
        </p:blipFill>
        <p:spPr>
          <a:xfrm>
            <a:off x="1860850" y="2003726"/>
            <a:ext cx="4829175" cy="3248025"/>
          </a:xfrm>
          <a:prstGeom prst="rect">
            <a:avLst/>
          </a:prstGeom>
        </p:spPr>
      </p:pic>
    </p:spTree>
    <p:extLst>
      <p:ext uri="{BB962C8B-B14F-4D97-AF65-F5344CB8AC3E}">
        <p14:creationId xmlns:p14="http://schemas.microsoft.com/office/powerpoint/2010/main" val="204359534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75520" y="1077699"/>
            <a:ext cx="8712968" cy="369332"/>
          </a:xfrm>
          <a:prstGeom prst="rect">
            <a:avLst/>
          </a:prstGeom>
          <a:noFill/>
        </p:spPr>
        <p:txBody>
          <a:bodyPr wrap="square" rtlCol="0">
            <a:spAutoFit/>
          </a:bodyPr>
          <a:lstStyle/>
          <a:p>
            <a:endParaRPr lang="en-GB" dirty="0"/>
          </a:p>
        </p:txBody>
      </p:sp>
      <p:sp>
        <p:nvSpPr>
          <p:cNvPr id="2" name="Slide Number Placeholder 1"/>
          <p:cNvSpPr>
            <a:spLocks noGrp="1"/>
          </p:cNvSpPr>
          <p:nvPr>
            <p:ph type="sldNum" sz="quarter" idx="12"/>
          </p:nvPr>
        </p:nvSpPr>
        <p:spPr/>
        <p:txBody>
          <a:bodyPr/>
          <a:lstStyle/>
          <a:p>
            <a:fld id="{95F608CE-C03C-4089-8C30-2B4572834CCA}" type="slidenum">
              <a:rPr lang="en-GB" smtClean="0"/>
              <a:t>37</a:t>
            </a:fld>
            <a:endParaRPr lang="en-GB"/>
          </a:p>
        </p:txBody>
      </p:sp>
      <p:sp>
        <p:nvSpPr>
          <p:cNvPr id="3" name="TextBox 2"/>
          <p:cNvSpPr txBox="1"/>
          <p:nvPr/>
        </p:nvSpPr>
        <p:spPr>
          <a:xfrm>
            <a:off x="1023745" y="279596"/>
            <a:ext cx="8568952" cy="5663089"/>
          </a:xfrm>
          <a:prstGeom prst="rect">
            <a:avLst/>
          </a:prstGeom>
          <a:noFill/>
        </p:spPr>
        <p:txBody>
          <a:bodyPr wrap="square" rtlCol="0">
            <a:spAutoFit/>
          </a:bodyPr>
          <a:lstStyle/>
          <a:p>
            <a:pPr algn="ctr"/>
            <a:r>
              <a:rPr lang="en-GB" sz="2400" b="1" dirty="0"/>
              <a:t> </a:t>
            </a:r>
            <a:r>
              <a:rPr lang="en-GB" sz="2400" b="1" dirty="0">
                <a:solidFill>
                  <a:srgbClr val="FF0000"/>
                </a:solidFill>
              </a:rPr>
              <a:t>DES A</a:t>
            </a:r>
            <a:r>
              <a:rPr lang="en-GB" sz="2400" b="1" dirty="0" smtClean="0">
                <a:solidFill>
                  <a:srgbClr val="FF0000"/>
                </a:solidFill>
              </a:rPr>
              <a:t>lgorithm</a:t>
            </a:r>
            <a:endParaRPr lang="en-GB" sz="2400" b="1" dirty="0">
              <a:solidFill>
                <a:srgbClr val="FF0000"/>
              </a:solidFill>
            </a:endParaRPr>
          </a:p>
          <a:p>
            <a:pPr algn="just"/>
            <a:r>
              <a:rPr lang="en-GB" sz="1600" b="1" dirty="0">
                <a:solidFill>
                  <a:schemeClr val="tx2"/>
                </a:solidFill>
              </a:rPr>
              <a:t>The Data Encryption Standard (DES):</a:t>
            </a:r>
          </a:p>
          <a:p>
            <a:pPr algn="just"/>
            <a:r>
              <a:rPr lang="en-GB" sz="1600" b="1" dirty="0"/>
              <a:t>This algorithm adopted in 1977 by the National Institute of Standards and Technology (</a:t>
            </a:r>
            <a:r>
              <a:rPr lang="en-GB" sz="1600" b="1" dirty="0">
                <a:solidFill>
                  <a:srgbClr val="0000FF"/>
                </a:solidFill>
              </a:rPr>
              <a:t>NIST</a:t>
            </a:r>
            <a:r>
              <a:rPr lang="en-GB" sz="1600" b="1" dirty="0"/>
              <a:t>). The algorithm itself is referred to as the Data Encryption Algorithm (</a:t>
            </a:r>
            <a:r>
              <a:rPr lang="en-GB" sz="1600" b="1" dirty="0">
                <a:solidFill>
                  <a:srgbClr val="0000FF"/>
                </a:solidFill>
              </a:rPr>
              <a:t>DEA</a:t>
            </a:r>
            <a:r>
              <a:rPr lang="en-GB" sz="1600" b="1" dirty="0"/>
              <a:t>). For DES, data are encrypted in </a:t>
            </a:r>
            <a:r>
              <a:rPr lang="en-GB" sz="1600" b="1" dirty="0">
                <a:solidFill>
                  <a:srgbClr val="0000FF"/>
                </a:solidFill>
              </a:rPr>
              <a:t>64-bit blocks </a:t>
            </a:r>
            <a:r>
              <a:rPr lang="en-GB" sz="1600" b="1" dirty="0"/>
              <a:t>using a </a:t>
            </a:r>
            <a:r>
              <a:rPr lang="en-GB" sz="1600" b="1" dirty="0">
                <a:solidFill>
                  <a:srgbClr val="0000FF"/>
                </a:solidFill>
              </a:rPr>
              <a:t>56-bit key</a:t>
            </a:r>
            <a:r>
              <a:rPr lang="en-GB" sz="1600" b="1" dirty="0"/>
              <a:t>. The algorithm transforms 64-bit input in a series of steps into a </a:t>
            </a:r>
            <a:r>
              <a:rPr lang="en-GB" sz="1600" b="1" dirty="0">
                <a:solidFill>
                  <a:srgbClr val="0000FF"/>
                </a:solidFill>
              </a:rPr>
              <a:t>64-bit output</a:t>
            </a:r>
            <a:r>
              <a:rPr lang="en-GB" sz="1600" b="1" dirty="0"/>
              <a:t>. The same steps, with the same key, are used to reverse the encryption.</a:t>
            </a:r>
          </a:p>
          <a:p>
            <a:pPr algn="just"/>
            <a:endParaRPr lang="en-GB" sz="1600" b="1" dirty="0">
              <a:solidFill>
                <a:schemeClr val="tx2"/>
              </a:solidFill>
            </a:endParaRPr>
          </a:p>
          <a:p>
            <a:pPr algn="just"/>
            <a:r>
              <a:rPr lang="en-GB" sz="1600" b="1" dirty="0"/>
              <a:t>DES encryption algorithm:</a:t>
            </a:r>
          </a:p>
          <a:p>
            <a:pPr algn="just"/>
            <a:r>
              <a:rPr lang="en-GB" sz="1600" b="1" dirty="0"/>
              <a:t>The general structure of the </a:t>
            </a:r>
            <a:r>
              <a:rPr lang="en-GB" sz="1600" b="1" dirty="0">
                <a:solidFill>
                  <a:srgbClr val="0000FF"/>
                </a:solidFill>
              </a:rPr>
              <a:t>DES</a:t>
            </a:r>
            <a:r>
              <a:rPr lang="en-GB" sz="1600" b="1" dirty="0"/>
              <a:t> consists of (1) </a:t>
            </a:r>
            <a:r>
              <a:rPr lang="en-GB" sz="1600" b="1" dirty="0">
                <a:solidFill>
                  <a:srgbClr val="C00000"/>
                </a:solidFill>
              </a:rPr>
              <a:t>key schedule</a:t>
            </a:r>
            <a:r>
              <a:rPr lang="en-GB" sz="1600" b="1" dirty="0"/>
              <a:t>, (2) </a:t>
            </a:r>
            <a:r>
              <a:rPr lang="en-GB" sz="1600" b="1" dirty="0">
                <a:solidFill>
                  <a:srgbClr val="C00000"/>
                </a:solidFill>
              </a:rPr>
              <a:t>round function </a:t>
            </a:r>
            <a:r>
              <a:rPr lang="en-GB" sz="1600" b="1" dirty="0"/>
              <a:t>and (3) </a:t>
            </a:r>
            <a:r>
              <a:rPr lang="en-GB" sz="1600" b="1" dirty="0">
                <a:solidFill>
                  <a:srgbClr val="C00000"/>
                </a:solidFill>
              </a:rPr>
              <a:t>initial and final permutation</a:t>
            </a:r>
            <a:r>
              <a:rPr lang="en-GB" sz="1600" b="1" dirty="0"/>
              <a:t>.</a:t>
            </a:r>
          </a:p>
          <a:p>
            <a:pPr algn="just"/>
            <a:r>
              <a:rPr lang="en-GB" sz="1600" b="1" dirty="0">
                <a:solidFill>
                  <a:srgbClr val="C00000"/>
                </a:solidFill>
              </a:rPr>
              <a:t>Step1: </a:t>
            </a:r>
            <a:r>
              <a:rPr lang="en-GB" sz="1600" b="1" dirty="0"/>
              <a:t>Plaintext is broken into blocks of length </a:t>
            </a:r>
            <a:r>
              <a:rPr lang="en-GB" sz="1600" b="1" dirty="0">
                <a:solidFill>
                  <a:srgbClr val="0000FF"/>
                </a:solidFill>
              </a:rPr>
              <a:t>64 bits</a:t>
            </a:r>
            <a:r>
              <a:rPr lang="en-GB" sz="1600" b="1" dirty="0"/>
              <a:t>. </a:t>
            </a:r>
          </a:p>
          <a:p>
            <a:pPr algn="just"/>
            <a:endParaRPr lang="en-GB" sz="1400" b="1" dirty="0"/>
          </a:p>
          <a:p>
            <a:pPr algn="just"/>
            <a:r>
              <a:rPr lang="en-GB" sz="1600" b="1" dirty="0">
                <a:solidFill>
                  <a:srgbClr val="C00000"/>
                </a:solidFill>
              </a:rPr>
              <a:t>Step2: </a:t>
            </a:r>
            <a:r>
              <a:rPr lang="en-GB" sz="1600" b="1" dirty="0"/>
              <a:t>The </a:t>
            </a:r>
            <a:r>
              <a:rPr lang="en-GB" sz="1600" b="1" dirty="0">
                <a:solidFill>
                  <a:srgbClr val="0000FF"/>
                </a:solidFill>
              </a:rPr>
              <a:t>64-bit</a:t>
            </a:r>
            <a:r>
              <a:rPr lang="en-GB" sz="1600" b="1" dirty="0"/>
              <a:t> block undergoes an initial permutation (IP) using initial permutation </a:t>
            </a:r>
            <a:r>
              <a:rPr lang="en-GB" sz="1600" b="1" dirty="0">
                <a:solidFill>
                  <a:srgbClr val="0000FF"/>
                </a:solidFill>
              </a:rPr>
              <a:t>IP </a:t>
            </a:r>
            <a:r>
              <a:rPr lang="en-GB" sz="1600" b="1" dirty="0"/>
              <a:t>table, IP(M).</a:t>
            </a:r>
          </a:p>
          <a:p>
            <a:pPr algn="just"/>
            <a:endParaRPr lang="en-GB" sz="1000" b="1" dirty="0"/>
          </a:p>
          <a:p>
            <a:pPr algn="just"/>
            <a:r>
              <a:rPr lang="en-GB" sz="1600" b="1" dirty="0">
                <a:solidFill>
                  <a:srgbClr val="C00000"/>
                </a:solidFill>
              </a:rPr>
              <a:t>Step3: </a:t>
            </a:r>
            <a:r>
              <a:rPr lang="en-GB" sz="1600" b="1" dirty="0"/>
              <a:t>The </a:t>
            </a:r>
            <a:r>
              <a:rPr lang="en-GB" sz="1600" b="1" dirty="0">
                <a:solidFill>
                  <a:srgbClr val="0000FF"/>
                </a:solidFill>
              </a:rPr>
              <a:t>64-bit</a:t>
            </a:r>
            <a:r>
              <a:rPr lang="en-GB" sz="1600" b="1" dirty="0"/>
              <a:t> permuted input is divided into </a:t>
            </a:r>
            <a:r>
              <a:rPr lang="en-GB" sz="1600" b="1" dirty="0">
                <a:solidFill>
                  <a:srgbClr val="0000FF"/>
                </a:solidFill>
              </a:rPr>
              <a:t>two 32-bit </a:t>
            </a:r>
            <a:r>
              <a:rPr lang="en-GB" sz="1600" b="1" dirty="0"/>
              <a:t>blocks: left (</a:t>
            </a:r>
            <a:r>
              <a:rPr lang="en-GB" sz="1600" b="1" dirty="0">
                <a:solidFill>
                  <a:srgbClr val="0000FF"/>
                </a:solidFill>
              </a:rPr>
              <a:t>L</a:t>
            </a:r>
            <a:r>
              <a:rPr lang="en-GB" sz="1600" b="1" dirty="0"/>
              <a:t>) and right (</a:t>
            </a:r>
            <a:r>
              <a:rPr lang="en-GB" sz="1600" b="1" dirty="0">
                <a:solidFill>
                  <a:srgbClr val="0000FF"/>
                </a:solidFill>
              </a:rPr>
              <a:t>R</a:t>
            </a:r>
            <a:r>
              <a:rPr lang="en-GB" sz="1600" b="1" dirty="0"/>
              <a:t>). The initial values of the left and right blocks are denoted </a:t>
            </a:r>
            <a:r>
              <a:rPr lang="en-GB" sz="1600" b="1" dirty="0">
                <a:solidFill>
                  <a:srgbClr val="0000FF"/>
                </a:solidFill>
              </a:rPr>
              <a:t>L</a:t>
            </a:r>
            <a:r>
              <a:rPr lang="en-GB" sz="1600" b="1" baseline="-25000" dirty="0">
                <a:solidFill>
                  <a:srgbClr val="0000FF"/>
                </a:solidFill>
              </a:rPr>
              <a:t>0</a:t>
            </a:r>
            <a:r>
              <a:rPr lang="en-GB" sz="1600" b="1" dirty="0"/>
              <a:t> and </a:t>
            </a:r>
            <a:r>
              <a:rPr lang="en-GB" sz="1600" b="1" dirty="0">
                <a:solidFill>
                  <a:srgbClr val="0000FF"/>
                </a:solidFill>
              </a:rPr>
              <a:t>R</a:t>
            </a:r>
            <a:r>
              <a:rPr lang="en-GB" sz="1600" b="1" baseline="-25000" dirty="0">
                <a:solidFill>
                  <a:srgbClr val="0000FF"/>
                </a:solidFill>
              </a:rPr>
              <a:t>0</a:t>
            </a:r>
            <a:r>
              <a:rPr lang="en-GB" sz="1600" b="1" dirty="0"/>
              <a:t>.</a:t>
            </a:r>
          </a:p>
          <a:p>
            <a:pPr algn="just"/>
            <a:endParaRPr lang="en-GB" sz="1000" b="1" dirty="0"/>
          </a:p>
          <a:p>
            <a:pPr algn="just"/>
            <a:r>
              <a:rPr lang="en-GB" sz="1600" b="1" dirty="0">
                <a:solidFill>
                  <a:srgbClr val="C00000"/>
                </a:solidFill>
              </a:rPr>
              <a:t>Step4: </a:t>
            </a:r>
            <a:r>
              <a:rPr lang="en-GB" sz="1600" b="1" dirty="0"/>
              <a:t>There are </a:t>
            </a:r>
            <a:r>
              <a:rPr lang="en-GB" sz="1600" b="1" dirty="0">
                <a:solidFill>
                  <a:srgbClr val="0000FF"/>
                </a:solidFill>
              </a:rPr>
              <a:t>16</a:t>
            </a:r>
            <a:r>
              <a:rPr lang="en-GB" sz="1600" b="1" dirty="0"/>
              <a:t> rounds of operations on the </a:t>
            </a:r>
            <a:r>
              <a:rPr lang="en-GB" sz="1600" b="1" dirty="0">
                <a:solidFill>
                  <a:srgbClr val="0000FF"/>
                </a:solidFill>
              </a:rPr>
              <a:t>L</a:t>
            </a:r>
            <a:r>
              <a:rPr lang="en-GB" sz="1600" b="1" dirty="0"/>
              <a:t> and </a:t>
            </a:r>
            <a:r>
              <a:rPr lang="en-GB" sz="1600" b="1" dirty="0">
                <a:solidFill>
                  <a:srgbClr val="0000FF"/>
                </a:solidFill>
              </a:rPr>
              <a:t>R</a:t>
            </a:r>
            <a:r>
              <a:rPr lang="en-GB" sz="1600" b="1" dirty="0"/>
              <a:t> blocks. During each round, the following formula is applied:</a:t>
            </a:r>
          </a:p>
          <a:p>
            <a:r>
              <a:rPr lang="en-GB" sz="1600" b="1" dirty="0">
                <a:solidFill>
                  <a:srgbClr val="FF0000"/>
                </a:solidFill>
              </a:rPr>
              <a:t>L</a:t>
            </a:r>
            <a:r>
              <a:rPr lang="en-GB" sz="1600" b="1" baseline="-25000" dirty="0">
                <a:solidFill>
                  <a:srgbClr val="FF0000"/>
                </a:solidFill>
              </a:rPr>
              <a:t>n</a:t>
            </a:r>
            <a:r>
              <a:rPr lang="en-GB" sz="1600" b="1" dirty="0">
                <a:solidFill>
                  <a:srgbClr val="FF0000"/>
                </a:solidFill>
              </a:rPr>
              <a:t> = R</a:t>
            </a:r>
            <a:r>
              <a:rPr lang="en-GB" sz="1600" b="1" baseline="-25000" dirty="0">
                <a:solidFill>
                  <a:srgbClr val="FF0000"/>
                </a:solidFill>
              </a:rPr>
              <a:t>n-1</a:t>
            </a:r>
            <a:r>
              <a:rPr lang="en-GB" sz="1600" b="1" dirty="0">
                <a:solidFill>
                  <a:srgbClr val="FF0000"/>
                </a:solidFill>
              </a:rPr>
              <a:t/>
            </a:r>
            <a:br>
              <a:rPr lang="en-GB" sz="1600" b="1" dirty="0">
                <a:solidFill>
                  <a:srgbClr val="FF0000"/>
                </a:solidFill>
              </a:rPr>
            </a:br>
            <a:r>
              <a:rPr lang="en-GB" sz="1600" b="1" dirty="0">
                <a:solidFill>
                  <a:srgbClr val="FF0000"/>
                </a:solidFill>
              </a:rPr>
              <a:t>R</a:t>
            </a:r>
            <a:r>
              <a:rPr lang="en-GB" sz="1600" b="1" baseline="-25000" dirty="0">
                <a:solidFill>
                  <a:srgbClr val="FF0000"/>
                </a:solidFill>
              </a:rPr>
              <a:t>n</a:t>
            </a:r>
            <a:r>
              <a:rPr lang="en-GB" sz="1600" b="1" dirty="0">
                <a:solidFill>
                  <a:srgbClr val="FF0000"/>
                </a:solidFill>
              </a:rPr>
              <a:t> = L</a:t>
            </a:r>
            <a:r>
              <a:rPr lang="en-GB" sz="1600" b="1" baseline="-25000" dirty="0">
                <a:solidFill>
                  <a:srgbClr val="FF0000"/>
                </a:solidFill>
              </a:rPr>
              <a:t>n-1</a:t>
            </a:r>
            <a:r>
              <a:rPr lang="en-GB" sz="1600" b="1" dirty="0">
                <a:solidFill>
                  <a:srgbClr val="FF0000"/>
                </a:solidFill>
              </a:rPr>
              <a:t> XOR F(R</a:t>
            </a:r>
            <a:r>
              <a:rPr lang="en-GB" sz="1600" b="1" baseline="-25000" dirty="0">
                <a:solidFill>
                  <a:srgbClr val="FF0000"/>
                </a:solidFill>
              </a:rPr>
              <a:t>n-1</a:t>
            </a:r>
            <a:r>
              <a:rPr lang="en-GB" sz="1600" b="1" dirty="0">
                <a:solidFill>
                  <a:srgbClr val="FF0000"/>
                </a:solidFill>
              </a:rPr>
              <a:t>,K</a:t>
            </a:r>
            <a:r>
              <a:rPr lang="en-GB" sz="1600" b="1" baseline="-25000" dirty="0">
                <a:solidFill>
                  <a:srgbClr val="FF0000"/>
                </a:solidFill>
              </a:rPr>
              <a:t>n</a:t>
            </a:r>
            <a:r>
              <a:rPr lang="en-GB" sz="1600" b="1" dirty="0">
                <a:solidFill>
                  <a:srgbClr val="FF0000"/>
                </a:solidFill>
              </a:rPr>
              <a:t>)</a:t>
            </a:r>
          </a:p>
          <a:p>
            <a:pPr algn="ctr"/>
            <a:endParaRPr lang="en-GB" sz="1600" dirty="0"/>
          </a:p>
        </p:txBody>
      </p:sp>
    </p:spTree>
    <p:extLst>
      <p:ext uri="{BB962C8B-B14F-4D97-AF65-F5344CB8AC3E}">
        <p14:creationId xmlns:p14="http://schemas.microsoft.com/office/powerpoint/2010/main" val="73847696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75520" y="1077699"/>
            <a:ext cx="8712968" cy="369332"/>
          </a:xfrm>
          <a:prstGeom prst="rect">
            <a:avLst/>
          </a:prstGeom>
          <a:noFill/>
        </p:spPr>
        <p:txBody>
          <a:bodyPr wrap="square" rtlCol="0">
            <a:spAutoFit/>
          </a:bodyPr>
          <a:lstStyle/>
          <a:p>
            <a:endParaRPr lang="en-GB" dirty="0"/>
          </a:p>
        </p:txBody>
      </p:sp>
      <p:sp>
        <p:nvSpPr>
          <p:cNvPr id="2" name="Slide Number Placeholder 1"/>
          <p:cNvSpPr>
            <a:spLocks noGrp="1"/>
          </p:cNvSpPr>
          <p:nvPr>
            <p:ph type="sldNum" sz="quarter" idx="12"/>
          </p:nvPr>
        </p:nvSpPr>
        <p:spPr/>
        <p:txBody>
          <a:bodyPr/>
          <a:lstStyle/>
          <a:p>
            <a:fld id="{95F608CE-C03C-4089-8C30-2B4572834CCA}" type="slidenum">
              <a:rPr lang="en-GB" smtClean="0"/>
              <a:t>38</a:t>
            </a:fld>
            <a:endParaRPr lang="en-GB"/>
          </a:p>
        </p:txBody>
      </p:sp>
      <p:sp>
        <p:nvSpPr>
          <p:cNvPr id="3" name="TextBox 2"/>
          <p:cNvSpPr txBox="1"/>
          <p:nvPr/>
        </p:nvSpPr>
        <p:spPr>
          <a:xfrm>
            <a:off x="799069" y="959426"/>
            <a:ext cx="10412627" cy="4078039"/>
          </a:xfrm>
          <a:prstGeom prst="rect">
            <a:avLst/>
          </a:prstGeom>
          <a:noFill/>
        </p:spPr>
        <p:txBody>
          <a:bodyPr wrap="square" rtlCol="0">
            <a:spAutoFit/>
          </a:bodyPr>
          <a:lstStyle/>
          <a:p>
            <a:pPr algn="ctr"/>
            <a:r>
              <a:rPr lang="en-GB" sz="2400" b="1" dirty="0"/>
              <a:t> </a:t>
            </a:r>
            <a:r>
              <a:rPr lang="en-GB" sz="2400" b="1" dirty="0">
                <a:solidFill>
                  <a:srgbClr val="FF0000"/>
                </a:solidFill>
              </a:rPr>
              <a:t>DES Block Cipher</a:t>
            </a:r>
          </a:p>
          <a:p>
            <a:endParaRPr lang="en-GB" sz="500" dirty="0"/>
          </a:p>
          <a:p>
            <a:pPr algn="just"/>
            <a:r>
              <a:rPr lang="en-GB" sz="1600" b="1" dirty="0">
                <a:solidFill>
                  <a:srgbClr val="C00000"/>
                </a:solidFill>
              </a:rPr>
              <a:t>Step5</a:t>
            </a:r>
            <a:r>
              <a:rPr lang="en-GB" sz="1600" b="1" dirty="0"/>
              <a:t>: The function </a:t>
            </a:r>
            <a:r>
              <a:rPr lang="en-GB" sz="1600" b="1" dirty="0">
                <a:solidFill>
                  <a:srgbClr val="0000FF"/>
                </a:solidFill>
              </a:rPr>
              <a:t>F(.) </a:t>
            </a:r>
            <a:r>
              <a:rPr lang="en-GB" sz="1600" b="1" dirty="0"/>
              <a:t>represents the heart of the DES algorithm. This function implements the following operations:</a:t>
            </a:r>
          </a:p>
          <a:p>
            <a:pPr algn="just"/>
            <a:r>
              <a:rPr lang="en-GB" sz="1600" b="1" dirty="0">
                <a:solidFill>
                  <a:schemeClr val="accent6">
                    <a:lumMod val="75000"/>
                  </a:schemeClr>
                </a:solidFill>
              </a:rPr>
              <a:t>1-Expansion: </a:t>
            </a:r>
            <a:r>
              <a:rPr lang="en-GB" sz="1600" b="1" dirty="0"/>
              <a:t>The right </a:t>
            </a:r>
            <a:r>
              <a:rPr lang="en-GB" sz="1600" b="1" dirty="0">
                <a:solidFill>
                  <a:srgbClr val="0000FF"/>
                </a:solidFill>
              </a:rPr>
              <a:t>32-bit</a:t>
            </a:r>
            <a:r>
              <a:rPr lang="en-GB" sz="1600" b="1" dirty="0"/>
              <a:t> half-block is expanded to </a:t>
            </a:r>
            <a:r>
              <a:rPr lang="en-GB" sz="1600" b="1" dirty="0">
                <a:solidFill>
                  <a:srgbClr val="0000FF"/>
                </a:solidFill>
              </a:rPr>
              <a:t>48 bits </a:t>
            </a:r>
            <a:r>
              <a:rPr lang="en-GB" sz="1600" b="1" dirty="0"/>
              <a:t>using the </a:t>
            </a:r>
            <a:r>
              <a:rPr lang="en-GB" sz="1600" b="1" dirty="0">
                <a:solidFill>
                  <a:srgbClr val="0000FF"/>
                </a:solidFill>
              </a:rPr>
              <a:t>expansion permutation </a:t>
            </a:r>
            <a:r>
              <a:rPr lang="en-GB" sz="1600" b="1" dirty="0"/>
              <a:t>(</a:t>
            </a:r>
            <a:r>
              <a:rPr lang="en-GB" sz="1600" b="1" dirty="0">
                <a:solidFill>
                  <a:srgbClr val="0000FF"/>
                </a:solidFill>
              </a:rPr>
              <a:t>E</a:t>
            </a:r>
            <a:r>
              <a:rPr lang="en-GB" sz="1600" b="1" dirty="0"/>
              <a:t>) table, E(R</a:t>
            </a:r>
            <a:r>
              <a:rPr lang="en-GB" sz="1600" b="1" baseline="-25000" dirty="0"/>
              <a:t>n-1</a:t>
            </a:r>
            <a:r>
              <a:rPr lang="en-GB" sz="1600" b="1" dirty="0"/>
              <a:t>). </a:t>
            </a:r>
          </a:p>
          <a:p>
            <a:pPr algn="just"/>
            <a:endParaRPr lang="en-GB" sz="500" b="1" dirty="0"/>
          </a:p>
          <a:p>
            <a:pPr algn="just"/>
            <a:r>
              <a:rPr lang="en-GB" sz="1600" b="1" dirty="0">
                <a:solidFill>
                  <a:schemeClr val="accent6">
                    <a:lumMod val="75000"/>
                  </a:schemeClr>
                </a:solidFill>
              </a:rPr>
              <a:t>2-Key mixing: </a:t>
            </a:r>
            <a:r>
              <a:rPr lang="en-GB" sz="1600" b="1" dirty="0"/>
              <a:t>The expanded result is combined with a </a:t>
            </a:r>
            <a:r>
              <a:rPr lang="en-GB" sz="1600" b="1" dirty="0">
                <a:solidFill>
                  <a:srgbClr val="0000FF"/>
                </a:solidFill>
              </a:rPr>
              <a:t>subkey </a:t>
            </a:r>
            <a:r>
              <a:rPr lang="en-GB" sz="1600" b="1" dirty="0"/>
              <a:t>using an XOR operation. Sixteen 48-bit subkeys (one for each round) are derived from the main key using the </a:t>
            </a:r>
            <a:r>
              <a:rPr lang="en-GB" sz="1600" b="1" dirty="0">
                <a:solidFill>
                  <a:srgbClr val="0000FF"/>
                </a:solidFill>
              </a:rPr>
              <a:t>key schedule</a:t>
            </a:r>
            <a:r>
              <a:rPr lang="en-GB" sz="1600" b="1" dirty="0"/>
              <a:t>, </a:t>
            </a:r>
            <a:r>
              <a:rPr lang="en-US" b="1" dirty="0" err="1"/>
              <a:t>K</a:t>
            </a:r>
            <a:r>
              <a:rPr lang="en-US" b="1" baseline="-25000" dirty="0" err="1"/>
              <a:t>n</a:t>
            </a:r>
            <a:r>
              <a:rPr lang="en-US" b="1" i="1" dirty="0"/>
              <a:t> </a:t>
            </a:r>
            <a:r>
              <a:rPr lang="en-US" b="1" dirty="0"/>
              <a:t>+ E(R</a:t>
            </a:r>
            <a:r>
              <a:rPr lang="en-US" b="1" baseline="-25000" dirty="0"/>
              <a:t>n-1</a:t>
            </a:r>
            <a:r>
              <a:rPr lang="en-US" b="1" dirty="0"/>
              <a:t>).</a:t>
            </a:r>
            <a:endParaRPr lang="en-GB" sz="1600" b="1" dirty="0"/>
          </a:p>
          <a:p>
            <a:pPr algn="just"/>
            <a:endParaRPr lang="en-GB" sz="500" b="1" dirty="0"/>
          </a:p>
          <a:p>
            <a:pPr algn="just"/>
            <a:r>
              <a:rPr lang="en-GB" sz="1600" b="1" dirty="0">
                <a:solidFill>
                  <a:schemeClr val="accent6">
                    <a:lumMod val="75000"/>
                  </a:schemeClr>
                </a:solidFill>
              </a:rPr>
              <a:t>3-Substitution: </a:t>
            </a:r>
            <a:r>
              <a:rPr lang="en-GB" sz="1600" b="1" dirty="0"/>
              <a:t>After mixing in the subkeys, the block is divided into eight 6-bit pieces and fed into the substitution boxes (S-boxes), which implements nonlinear transformation. Each 6-bit piece uses as an address in the </a:t>
            </a:r>
            <a:r>
              <a:rPr lang="en-GB" sz="1600" b="1" dirty="0">
                <a:solidFill>
                  <a:srgbClr val="0000FF"/>
                </a:solidFill>
              </a:rPr>
              <a:t>S-boxes</a:t>
            </a:r>
            <a:r>
              <a:rPr lang="en-GB" sz="1600" b="1" dirty="0"/>
              <a:t> where the first and last bits are used to address the</a:t>
            </a:r>
            <a:r>
              <a:rPr lang="en-GB" sz="1600" b="1" dirty="0">
                <a:solidFill>
                  <a:srgbClr val="0000FF"/>
                </a:solidFill>
              </a:rPr>
              <a:t> </a:t>
            </a:r>
            <a:r>
              <a:rPr lang="en-GB" sz="1600" b="1" dirty="0" err="1">
                <a:solidFill>
                  <a:srgbClr val="0000FF"/>
                </a:solidFill>
              </a:rPr>
              <a:t>i</a:t>
            </a:r>
            <a:r>
              <a:rPr lang="en-GB" sz="1600" b="1" baseline="30000" dirty="0" err="1">
                <a:solidFill>
                  <a:srgbClr val="0000FF"/>
                </a:solidFill>
              </a:rPr>
              <a:t>th</a:t>
            </a:r>
            <a:r>
              <a:rPr lang="en-GB" sz="1600" b="1" dirty="0">
                <a:solidFill>
                  <a:srgbClr val="0000FF"/>
                </a:solidFill>
              </a:rPr>
              <a:t> </a:t>
            </a:r>
            <a:r>
              <a:rPr lang="en-GB" sz="1600" b="1" dirty="0"/>
              <a:t>row and the middle four bits to address the </a:t>
            </a:r>
            <a:r>
              <a:rPr lang="en-GB" sz="1600" b="1" dirty="0" err="1">
                <a:solidFill>
                  <a:srgbClr val="0000FF"/>
                </a:solidFill>
              </a:rPr>
              <a:t>j</a:t>
            </a:r>
            <a:r>
              <a:rPr lang="en-GB" sz="1600" b="1" baseline="30000" dirty="0" err="1">
                <a:solidFill>
                  <a:srgbClr val="0000FF"/>
                </a:solidFill>
              </a:rPr>
              <a:t>th</a:t>
            </a:r>
            <a:r>
              <a:rPr lang="en-GB" sz="1600" b="1" dirty="0"/>
              <a:t> column in the S-boxes. The output of each </a:t>
            </a:r>
            <a:r>
              <a:rPr lang="en-GB" sz="1600" b="1" dirty="0">
                <a:solidFill>
                  <a:srgbClr val="0000FF"/>
                </a:solidFill>
              </a:rPr>
              <a:t>S-box is 4-bit length </a:t>
            </a:r>
            <a:r>
              <a:rPr lang="en-GB" sz="1600" b="1" dirty="0"/>
              <a:t>piece. The output of all </a:t>
            </a:r>
            <a:r>
              <a:rPr lang="en-GB" sz="1600" b="1" dirty="0">
                <a:solidFill>
                  <a:srgbClr val="0000FF"/>
                </a:solidFill>
              </a:rPr>
              <a:t>eight S-boxes </a:t>
            </a:r>
            <a:r>
              <a:rPr lang="en-GB" sz="1600" b="1" dirty="0"/>
              <a:t>is then combined into </a:t>
            </a:r>
            <a:r>
              <a:rPr lang="en-GB" sz="1600" b="1" dirty="0">
                <a:solidFill>
                  <a:srgbClr val="0000FF"/>
                </a:solidFill>
              </a:rPr>
              <a:t>32</a:t>
            </a:r>
            <a:r>
              <a:rPr lang="en-GB" sz="1600" b="1" dirty="0"/>
              <a:t> bit section. </a:t>
            </a:r>
          </a:p>
          <a:p>
            <a:pPr algn="just"/>
            <a:r>
              <a:rPr lang="en-US" sz="1400" b="1" dirty="0" err="1"/>
              <a:t>K</a:t>
            </a:r>
            <a:r>
              <a:rPr lang="en-US" sz="1400" b="1" baseline="-25000" dirty="0" err="1"/>
              <a:t>n</a:t>
            </a:r>
            <a:r>
              <a:rPr lang="en-US" sz="1400" b="1" i="1" dirty="0"/>
              <a:t> </a:t>
            </a:r>
            <a:r>
              <a:rPr lang="en-US" sz="1400" b="1" dirty="0"/>
              <a:t>+ E(R</a:t>
            </a:r>
            <a:r>
              <a:rPr lang="en-US" sz="1400" b="1" baseline="-25000" dirty="0"/>
              <a:t>n-1</a:t>
            </a:r>
            <a:r>
              <a:rPr lang="en-US" sz="1400" b="1" dirty="0"/>
              <a:t>) = B</a:t>
            </a:r>
            <a:r>
              <a:rPr lang="en-US" sz="1400" b="1" baseline="-25000" dirty="0"/>
              <a:t>1</a:t>
            </a:r>
            <a:r>
              <a:rPr lang="en-US" sz="1400" b="1" dirty="0"/>
              <a:t>B</a:t>
            </a:r>
            <a:r>
              <a:rPr lang="en-US" sz="1400" b="1" baseline="-25000" dirty="0"/>
              <a:t>2</a:t>
            </a:r>
            <a:r>
              <a:rPr lang="en-US" sz="1400" b="1" dirty="0"/>
              <a:t>B</a:t>
            </a:r>
            <a:r>
              <a:rPr lang="en-US" sz="1400" b="1" baseline="-25000" dirty="0"/>
              <a:t>3</a:t>
            </a:r>
            <a:r>
              <a:rPr lang="en-US" sz="1400" b="1" dirty="0"/>
              <a:t>B</a:t>
            </a:r>
            <a:r>
              <a:rPr lang="en-US" sz="1400" b="1" baseline="-25000" dirty="0"/>
              <a:t>4</a:t>
            </a:r>
            <a:r>
              <a:rPr lang="en-US" sz="1400" b="1" dirty="0"/>
              <a:t>B</a:t>
            </a:r>
            <a:r>
              <a:rPr lang="en-US" sz="1400" b="1" baseline="-25000" dirty="0"/>
              <a:t>5</a:t>
            </a:r>
            <a:r>
              <a:rPr lang="en-US" sz="1400" b="1" dirty="0"/>
              <a:t>B</a:t>
            </a:r>
            <a:r>
              <a:rPr lang="en-US" sz="1400" b="1" baseline="-25000" dirty="0"/>
              <a:t>6</a:t>
            </a:r>
            <a:r>
              <a:rPr lang="en-US" sz="1400" b="1" dirty="0"/>
              <a:t>B</a:t>
            </a:r>
            <a:r>
              <a:rPr lang="en-US" sz="1400" b="1" baseline="-25000" dirty="0"/>
              <a:t>7</a:t>
            </a:r>
            <a:r>
              <a:rPr lang="en-US" sz="1400" b="1" dirty="0"/>
              <a:t>B</a:t>
            </a:r>
            <a:r>
              <a:rPr lang="en-US" sz="1400" b="1" baseline="-25000" dirty="0"/>
              <a:t>8</a:t>
            </a:r>
          </a:p>
          <a:p>
            <a:pPr algn="just"/>
            <a:endParaRPr lang="en-GB" sz="600" b="1" baseline="-25000" dirty="0"/>
          </a:p>
          <a:p>
            <a:pPr algn="just"/>
            <a:r>
              <a:rPr lang="en-US" sz="1400" b="1" dirty="0"/>
              <a:t>S(</a:t>
            </a:r>
            <a:r>
              <a:rPr lang="en-US" sz="1400" b="1" dirty="0" err="1"/>
              <a:t>Kn</a:t>
            </a:r>
            <a:r>
              <a:rPr lang="en-US" sz="1400" b="1" i="1" dirty="0"/>
              <a:t> </a:t>
            </a:r>
            <a:r>
              <a:rPr lang="en-US" sz="1400" b="1" dirty="0"/>
              <a:t>+ E(Rn-1)) = S1(B</a:t>
            </a:r>
            <a:r>
              <a:rPr lang="en-US" sz="1400" b="1" baseline="-25000" dirty="0"/>
              <a:t>1</a:t>
            </a:r>
            <a:r>
              <a:rPr lang="en-US" sz="1400" b="1" dirty="0"/>
              <a:t>)S2(B</a:t>
            </a:r>
            <a:r>
              <a:rPr lang="en-US" sz="1400" b="1" baseline="-25000" dirty="0"/>
              <a:t>2</a:t>
            </a:r>
            <a:r>
              <a:rPr lang="en-US" sz="1400" b="1" dirty="0"/>
              <a:t>)S3(B</a:t>
            </a:r>
            <a:r>
              <a:rPr lang="en-US" sz="1400" b="1" baseline="-25000" dirty="0"/>
              <a:t>3</a:t>
            </a:r>
            <a:r>
              <a:rPr lang="en-US" sz="1400" b="1" dirty="0"/>
              <a:t>)S4(B</a:t>
            </a:r>
            <a:r>
              <a:rPr lang="en-US" sz="1400" b="1" baseline="-25000" dirty="0"/>
              <a:t>4</a:t>
            </a:r>
            <a:r>
              <a:rPr lang="en-US" sz="1400" b="1" dirty="0"/>
              <a:t>)S5(B</a:t>
            </a:r>
            <a:r>
              <a:rPr lang="en-US" sz="1400" b="1" baseline="-25000" dirty="0"/>
              <a:t>5</a:t>
            </a:r>
            <a:r>
              <a:rPr lang="en-US" sz="1400" b="1" dirty="0"/>
              <a:t>)S6(B</a:t>
            </a:r>
            <a:r>
              <a:rPr lang="en-US" sz="1400" b="1" baseline="-25000" dirty="0"/>
              <a:t>6</a:t>
            </a:r>
            <a:r>
              <a:rPr lang="en-US" sz="1400" b="1" dirty="0"/>
              <a:t>)S7(B</a:t>
            </a:r>
            <a:r>
              <a:rPr lang="en-US" sz="1400" b="1" baseline="-25000" dirty="0"/>
              <a:t>7</a:t>
            </a:r>
            <a:r>
              <a:rPr lang="en-US" sz="1400" b="1" dirty="0"/>
              <a:t>)S8(B</a:t>
            </a:r>
            <a:r>
              <a:rPr lang="en-US" sz="1400" b="1" baseline="-25000" dirty="0"/>
              <a:t>8</a:t>
            </a:r>
            <a:r>
              <a:rPr lang="en-US" sz="1400" b="1" dirty="0"/>
              <a:t>)</a:t>
            </a:r>
            <a:endParaRPr lang="en-US" sz="1400" b="1" baseline="-25000" dirty="0"/>
          </a:p>
          <a:p>
            <a:pPr algn="just"/>
            <a:endParaRPr lang="en-GB" sz="500" b="1" dirty="0"/>
          </a:p>
          <a:p>
            <a:pPr algn="just"/>
            <a:r>
              <a:rPr lang="en-GB" sz="1600" b="1" dirty="0">
                <a:solidFill>
                  <a:schemeClr val="accent6">
                    <a:lumMod val="75000"/>
                  </a:schemeClr>
                </a:solidFill>
              </a:rPr>
              <a:t>4-Permutation: </a:t>
            </a:r>
            <a:r>
              <a:rPr lang="en-GB" sz="1600" b="1" dirty="0"/>
              <a:t>The</a:t>
            </a:r>
            <a:r>
              <a:rPr lang="en-GB" sz="1600" b="1" dirty="0">
                <a:solidFill>
                  <a:srgbClr val="0000FF"/>
                </a:solidFill>
              </a:rPr>
              <a:t> 32 </a:t>
            </a:r>
            <a:r>
              <a:rPr lang="en-GB" sz="1600" b="1" dirty="0"/>
              <a:t>bits outputs from the S-boxes are rearranged using the </a:t>
            </a:r>
            <a:r>
              <a:rPr lang="en-GB" sz="1600" b="1" dirty="0">
                <a:solidFill>
                  <a:srgbClr val="0000FF"/>
                </a:solidFill>
              </a:rPr>
              <a:t>P</a:t>
            </a:r>
            <a:r>
              <a:rPr lang="en-GB" sz="1600" b="1" i="1" dirty="0">
                <a:solidFill>
                  <a:srgbClr val="0000FF"/>
                </a:solidFill>
              </a:rPr>
              <a:t>-</a:t>
            </a:r>
            <a:r>
              <a:rPr lang="en-GB" sz="1600" b="1" dirty="0">
                <a:solidFill>
                  <a:srgbClr val="0000FF"/>
                </a:solidFill>
              </a:rPr>
              <a:t>box</a:t>
            </a:r>
            <a:r>
              <a:rPr lang="en-GB" sz="1600" b="1" dirty="0"/>
              <a:t>, F=P(</a:t>
            </a:r>
            <a:r>
              <a:rPr lang="en-US" sz="1600" b="1" dirty="0"/>
              <a:t>S(</a:t>
            </a:r>
            <a:r>
              <a:rPr lang="en-US" sz="1600" b="1" dirty="0" err="1"/>
              <a:t>K</a:t>
            </a:r>
            <a:r>
              <a:rPr lang="en-US" sz="1600" b="1" baseline="-25000" dirty="0" err="1"/>
              <a:t>n</a:t>
            </a:r>
            <a:r>
              <a:rPr lang="en-US" sz="1600" b="1" i="1" dirty="0"/>
              <a:t> </a:t>
            </a:r>
            <a:r>
              <a:rPr lang="en-US" sz="1600" b="1" dirty="0"/>
              <a:t>+ E(R</a:t>
            </a:r>
            <a:r>
              <a:rPr lang="en-US" sz="1600" b="1" baseline="-25000" dirty="0"/>
              <a:t>n-1</a:t>
            </a:r>
            <a:r>
              <a:rPr lang="en-US" sz="1600" b="1" dirty="0"/>
              <a:t>))</a:t>
            </a:r>
            <a:r>
              <a:rPr lang="en-GB" sz="1600" b="1" dirty="0"/>
              <a:t>)</a:t>
            </a:r>
          </a:p>
          <a:p>
            <a:pPr algn="just"/>
            <a:endParaRPr lang="en-GB" sz="500" b="1" dirty="0"/>
          </a:p>
          <a:p>
            <a:pPr algn="just"/>
            <a:r>
              <a:rPr lang="en-GB" sz="1600" b="1" dirty="0">
                <a:solidFill>
                  <a:srgbClr val="C00000"/>
                </a:solidFill>
              </a:rPr>
              <a:t>Step6: </a:t>
            </a:r>
            <a:r>
              <a:rPr lang="en-GB" sz="1600" b="1" dirty="0"/>
              <a:t>The results from the final DES round (i.e., L</a:t>
            </a:r>
            <a:r>
              <a:rPr lang="en-GB" sz="1600" b="1" baseline="-25000" dirty="0"/>
              <a:t>16</a:t>
            </a:r>
            <a:r>
              <a:rPr lang="en-GB" sz="1600" b="1" dirty="0"/>
              <a:t> and R</a:t>
            </a:r>
            <a:r>
              <a:rPr lang="en-GB" sz="1600" b="1" baseline="-25000" dirty="0"/>
              <a:t>16</a:t>
            </a:r>
            <a:r>
              <a:rPr lang="en-GB" sz="1600" b="1" dirty="0"/>
              <a:t>) are recombined into a 64-bit value and rearranged using an inverse initial permutation </a:t>
            </a:r>
            <a:r>
              <a:rPr lang="en-GB" sz="1600" b="1" dirty="0">
                <a:solidFill>
                  <a:srgbClr val="0000FF"/>
                </a:solidFill>
              </a:rPr>
              <a:t>(IP</a:t>
            </a:r>
            <a:r>
              <a:rPr lang="en-GB" sz="1600" b="1" baseline="30000" dirty="0">
                <a:solidFill>
                  <a:srgbClr val="0000FF"/>
                </a:solidFill>
              </a:rPr>
              <a:t>-1</a:t>
            </a:r>
            <a:r>
              <a:rPr lang="en-GB" sz="1600" b="1" dirty="0">
                <a:solidFill>
                  <a:srgbClr val="0000FF"/>
                </a:solidFill>
              </a:rPr>
              <a:t>) </a:t>
            </a:r>
            <a:r>
              <a:rPr lang="en-GB" sz="1600" b="1" dirty="0"/>
              <a:t>table. The output from IP</a:t>
            </a:r>
            <a:r>
              <a:rPr lang="en-GB" sz="1600" b="1" baseline="30000" dirty="0"/>
              <a:t>-1</a:t>
            </a:r>
            <a:r>
              <a:rPr lang="en-GB" sz="1600" b="1" dirty="0"/>
              <a:t> is the 64-bit ciphertext block.</a:t>
            </a:r>
          </a:p>
        </p:txBody>
      </p:sp>
    </p:spTree>
    <p:extLst>
      <p:ext uri="{BB962C8B-B14F-4D97-AF65-F5344CB8AC3E}">
        <p14:creationId xmlns:p14="http://schemas.microsoft.com/office/powerpoint/2010/main" val="45437013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8897" y="123569"/>
            <a:ext cx="11114903" cy="1079155"/>
          </a:xfrm>
        </p:spPr>
        <p:txBody>
          <a:bodyPr/>
          <a:lstStyle/>
          <a:p>
            <a:r>
              <a:rPr lang="en-IN" dirty="0">
                <a:solidFill>
                  <a:srgbClr val="FF0000"/>
                </a:solidFill>
              </a:rPr>
              <a:t>Data Encryption Standard (DES)</a:t>
            </a:r>
            <a:endParaRPr lang="en-IN" dirty="0"/>
          </a:p>
        </p:txBody>
      </p:sp>
      <p:pic>
        <p:nvPicPr>
          <p:cNvPr id="4" name="Content Placeholder 3"/>
          <p:cNvPicPr>
            <a:picLocks noGrp="1" noChangeAspect="1"/>
          </p:cNvPicPr>
          <p:nvPr>
            <p:ph idx="1"/>
          </p:nvPr>
        </p:nvPicPr>
        <p:blipFill>
          <a:blip r:embed="rId2"/>
          <a:stretch>
            <a:fillRect/>
          </a:stretch>
        </p:blipFill>
        <p:spPr>
          <a:xfrm>
            <a:off x="1622853" y="1425147"/>
            <a:ext cx="8682681" cy="4819134"/>
          </a:xfrm>
          <a:prstGeom prst="rect">
            <a:avLst/>
          </a:prstGeom>
        </p:spPr>
      </p:pic>
    </p:spTree>
    <p:extLst>
      <p:ext uri="{BB962C8B-B14F-4D97-AF65-F5344CB8AC3E}">
        <p14:creationId xmlns:p14="http://schemas.microsoft.com/office/powerpoint/2010/main" val="34629293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00"/>
                </a:solidFill>
              </a:rPr>
              <a:t>Stream cipher</a:t>
            </a:r>
            <a:endParaRPr lang="en-IN" dirty="0"/>
          </a:p>
        </p:txBody>
      </p:sp>
      <p:pic>
        <p:nvPicPr>
          <p:cNvPr id="4" name="Content Placeholder 3"/>
          <p:cNvPicPr>
            <a:picLocks noGrp="1" noChangeAspect="1"/>
          </p:cNvPicPr>
          <p:nvPr>
            <p:ph idx="1"/>
          </p:nvPr>
        </p:nvPicPr>
        <p:blipFill>
          <a:blip r:embed="rId2"/>
          <a:stretch>
            <a:fillRect/>
          </a:stretch>
        </p:blipFill>
        <p:spPr>
          <a:xfrm>
            <a:off x="923925" y="2234535"/>
            <a:ext cx="10344150" cy="3105150"/>
          </a:xfrm>
          <a:prstGeom prst="rect">
            <a:avLst/>
          </a:prstGeom>
        </p:spPr>
      </p:pic>
    </p:spTree>
    <p:extLst>
      <p:ext uri="{BB962C8B-B14F-4D97-AF65-F5344CB8AC3E}">
        <p14:creationId xmlns:p14="http://schemas.microsoft.com/office/powerpoint/2010/main" val="414845913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515326"/>
            <a:ext cx="10515600" cy="5262199"/>
          </a:xfrm>
        </p:spPr>
      </p:pic>
    </p:spTree>
    <p:extLst>
      <p:ext uri="{BB962C8B-B14F-4D97-AF65-F5344CB8AC3E}">
        <p14:creationId xmlns:p14="http://schemas.microsoft.com/office/powerpoint/2010/main" val="261389057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569" y="-74141"/>
            <a:ext cx="11230232" cy="1210963"/>
          </a:xfrm>
        </p:spPr>
        <p:txBody>
          <a:bodyPr/>
          <a:lstStyle/>
          <a:p>
            <a:r>
              <a:rPr lang="en-US" altLang="en-US" b="1" dirty="0">
                <a:solidFill>
                  <a:srgbClr val="FF0000"/>
                </a:solidFill>
                <a:effectLst>
                  <a:outerShdw blurRad="38100" dist="38100" dir="2700000" algn="tl">
                    <a:srgbClr val="000000"/>
                  </a:outerShdw>
                </a:effectLst>
              </a:rPr>
              <a:t>DES Round Structure</a:t>
            </a:r>
          </a:p>
        </p:txBody>
      </p:sp>
      <p:pic>
        <p:nvPicPr>
          <p:cNvPr id="4" name="Content Placeholder 3"/>
          <p:cNvPicPr>
            <a:picLocks noGrp="1" noChangeAspect="1"/>
          </p:cNvPicPr>
          <p:nvPr>
            <p:ph idx="1"/>
          </p:nvPr>
        </p:nvPicPr>
        <p:blipFill>
          <a:blip r:embed="rId2"/>
          <a:stretch>
            <a:fillRect/>
          </a:stretch>
        </p:blipFill>
        <p:spPr>
          <a:xfrm>
            <a:off x="1120347" y="1136822"/>
            <a:ext cx="9926594" cy="5206313"/>
          </a:xfrm>
          <a:prstGeom prst="rect">
            <a:avLst/>
          </a:prstGeom>
        </p:spPr>
      </p:pic>
    </p:spTree>
    <p:extLst>
      <p:ext uri="{BB962C8B-B14F-4D97-AF65-F5344CB8AC3E}">
        <p14:creationId xmlns:p14="http://schemas.microsoft.com/office/powerpoint/2010/main" val="143124283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solidFill>
                  <a:srgbClr val="FF0000"/>
                </a:solidFill>
              </a:rPr>
              <a:t>Mangler</a:t>
            </a:r>
            <a:r>
              <a:rPr lang="en-US" dirty="0" smtClean="0">
                <a:solidFill>
                  <a:srgbClr val="FF0000"/>
                </a:solidFill>
              </a:rPr>
              <a:t> function F</a:t>
            </a:r>
            <a:endParaRPr lang="en-IN" dirty="0">
              <a:solidFill>
                <a:srgbClr val="FF0000"/>
              </a:solidFill>
            </a:endParaRPr>
          </a:p>
        </p:txBody>
      </p:sp>
      <p:pic>
        <p:nvPicPr>
          <p:cNvPr id="4" name="Content Placeholder 3"/>
          <p:cNvPicPr>
            <a:picLocks noGrp="1" noChangeAspect="1"/>
          </p:cNvPicPr>
          <p:nvPr>
            <p:ph idx="1"/>
          </p:nvPr>
        </p:nvPicPr>
        <p:blipFill>
          <a:blip r:embed="rId2"/>
          <a:stretch>
            <a:fillRect/>
          </a:stretch>
        </p:blipFill>
        <p:spPr>
          <a:xfrm>
            <a:off x="1161535" y="1943507"/>
            <a:ext cx="9185189" cy="3888882"/>
          </a:xfrm>
          <a:prstGeom prst="rect">
            <a:avLst/>
          </a:prstGeom>
        </p:spPr>
      </p:pic>
    </p:spTree>
    <p:extLst>
      <p:ext uri="{BB962C8B-B14F-4D97-AF65-F5344CB8AC3E}">
        <p14:creationId xmlns:p14="http://schemas.microsoft.com/office/powerpoint/2010/main" val="67859014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79373" y="1339593"/>
            <a:ext cx="7166919" cy="4995304"/>
          </a:xfrm>
        </p:spPr>
      </p:pic>
    </p:spTree>
    <p:extLst>
      <p:ext uri="{BB962C8B-B14F-4D97-AF65-F5344CB8AC3E}">
        <p14:creationId xmlns:p14="http://schemas.microsoft.com/office/powerpoint/2010/main" val="194429307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0000"/>
                </a:solidFill>
              </a:rPr>
              <a:t>S BOX</a:t>
            </a:r>
            <a:endParaRPr lang="en-IN" dirty="0">
              <a:solidFill>
                <a:srgbClr val="FF0000"/>
              </a:solidFill>
            </a:endParaRPr>
          </a:p>
        </p:txBody>
      </p:sp>
      <p:pic>
        <p:nvPicPr>
          <p:cNvPr id="4" name="Content Placeholder 3"/>
          <p:cNvPicPr>
            <a:picLocks noGrp="1" noChangeAspect="1"/>
          </p:cNvPicPr>
          <p:nvPr>
            <p:ph idx="1"/>
          </p:nvPr>
        </p:nvPicPr>
        <p:blipFill>
          <a:blip r:embed="rId2"/>
          <a:stretch>
            <a:fillRect/>
          </a:stretch>
        </p:blipFill>
        <p:spPr>
          <a:xfrm>
            <a:off x="2260230" y="2020855"/>
            <a:ext cx="7748743" cy="3334801"/>
          </a:xfrm>
          <a:prstGeom prst="rect">
            <a:avLst/>
          </a:prstGeom>
        </p:spPr>
      </p:pic>
    </p:spTree>
    <p:extLst>
      <p:ext uri="{BB962C8B-B14F-4D97-AF65-F5344CB8AC3E}">
        <p14:creationId xmlns:p14="http://schemas.microsoft.com/office/powerpoint/2010/main" val="153948927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75520" y="1077699"/>
            <a:ext cx="8712968" cy="369332"/>
          </a:xfrm>
          <a:prstGeom prst="rect">
            <a:avLst/>
          </a:prstGeom>
          <a:noFill/>
        </p:spPr>
        <p:txBody>
          <a:bodyPr wrap="square" rtlCol="0">
            <a:spAutoFit/>
          </a:bodyPr>
          <a:lstStyle/>
          <a:p>
            <a:endParaRPr lang="en-GB" dirty="0"/>
          </a:p>
        </p:txBody>
      </p:sp>
      <p:sp>
        <p:nvSpPr>
          <p:cNvPr id="2" name="Slide Number Placeholder 1"/>
          <p:cNvSpPr>
            <a:spLocks noGrp="1"/>
          </p:cNvSpPr>
          <p:nvPr>
            <p:ph type="sldNum" sz="quarter" idx="12"/>
          </p:nvPr>
        </p:nvSpPr>
        <p:spPr/>
        <p:txBody>
          <a:bodyPr/>
          <a:lstStyle/>
          <a:p>
            <a:fld id="{95F608CE-C03C-4089-8C30-2B4572834CCA}" type="slidenum">
              <a:rPr lang="en-GB" smtClean="0"/>
              <a:t>45</a:t>
            </a:fld>
            <a:endParaRPr lang="en-GB"/>
          </a:p>
        </p:txBody>
      </p:sp>
      <p:pic>
        <p:nvPicPr>
          <p:cNvPr id="6" name="Picture 5"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43883" y="597916"/>
            <a:ext cx="3788121" cy="5372850"/>
          </a:xfrm>
          <a:prstGeom prst="rect">
            <a:avLst/>
          </a:prstGeom>
        </p:spPr>
      </p:pic>
      <p:sp>
        <p:nvSpPr>
          <p:cNvPr id="7" name="TextBox 6"/>
          <p:cNvSpPr txBox="1"/>
          <p:nvPr/>
        </p:nvSpPr>
        <p:spPr>
          <a:xfrm rot="16200000">
            <a:off x="1324675" y="3294490"/>
            <a:ext cx="1828502" cy="369332"/>
          </a:xfrm>
          <a:prstGeom prst="rect">
            <a:avLst/>
          </a:prstGeom>
          <a:noFill/>
        </p:spPr>
        <p:txBody>
          <a:bodyPr wrap="square" rtlCol="0">
            <a:spAutoFit/>
          </a:bodyPr>
          <a:lstStyle/>
          <a:p>
            <a:pPr algn="ctr"/>
            <a:r>
              <a:rPr lang="en-GB" b="1" dirty="0"/>
              <a:t>The DES S-Boxes</a:t>
            </a:r>
          </a:p>
        </p:txBody>
      </p:sp>
      <p:sp>
        <p:nvSpPr>
          <p:cNvPr id="9" name="TextBox 8"/>
          <p:cNvSpPr txBox="1"/>
          <p:nvPr/>
        </p:nvSpPr>
        <p:spPr>
          <a:xfrm>
            <a:off x="6526252" y="5970766"/>
            <a:ext cx="3674205" cy="338554"/>
          </a:xfrm>
          <a:prstGeom prst="rect">
            <a:avLst/>
          </a:prstGeom>
          <a:noFill/>
        </p:spPr>
        <p:txBody>
          <a:bodyPr wrap="square" rtlCol="0">
            <a:spAutoFit/>
          </a:bodyPr>
          <a:lstStyle/>
          <a:p>
            <a:pPr algn="ctr"/>
            <a:r>
              <a:rPr lang="en-GB" sz="1600" b="1" dirty="0"/>
              <a:t>Tables used in DES key generator</a:t>
            </a:r>
          </a:p>
        </p:txBody>
      </p:sp>
    </p:spTree>
    <p:extLst>
      <p:ext uri="{BB962C8B-B14F-4D97-AF65-F5344CB8AC3E}">
        <p14:creationId xmlns:p14="http://schemas.microsoft.com/office/powerpoint/2010/main" val="252708921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95F608CE-C03C-4089-8C30-2B4572834CCA}" type="slidenum">
              <a:rPr lang="en-GB" smtClean="0"/>
              <a:t>46</a:t>
            </a:fld>
            <a:endParaRPr lang="en-GB"/>
          </a:p>
        </p:txBody>
      </p:sp>
      <p:pic>
        <p:nvPicPr>
          <p:cNvPr id="9" name="Picture 8"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25127" y="1825177"/>
            <a:ext cx="5336278" cy="2985721"/>
          </a:xfrm>
          <a:prstGeom prst="rect">
            <a:avLst/>
          </a:prstGeom>
        </p:spPr>
      </p:pic>
    </p:spTree>
    <p:extLst>
      <p:ext uri="{BB962C8B-B14F-4D97-AF65-F5344CB8AC3E}">
        <p14:creationId xmlns:p14="http://schemas.microsoft.com/office/powerpoint/2010/main" val="165454116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75520" y="1077699"/>
            <a:ext cx="8712968" cy="369332"/>
          </a:xfrm>
          <a:prstGeom prst="rect">
            <a:avLst/>
          </a:prstGeom>
          <a:noFill/>
        </p:spPr>
        <p:txBody>
          <a:bodyPr wrap="square" rtlCol="0">
            <a:spAutoFit/>
          </a:bodyPr>
          <a:lstStyle/>
          <a:p>
            <a:endParaRPr lang="en-GB" dirty="0"/>
          </a:p>
        </p:txBody>
      </p:sp>
      <p:sp>
        <p:nvSpPr>
          <p:cNvPr id="2" name="Slide Number Placeholder 1"/>
          <p:cNvSpPr>
            <a:spLocks noGrp="1"/>
          </p:cNvSpPr>
          <p:nvPr>
            <p:ph type="sldNum" sz="quarter" idx="12"/>
          </p:nvPr>
        </p:nvSpPr>
        <p:spPr/>
        <p:txBody>
          <a:bodyPr/>
          <a:lstStyle/>
          <a:p>
            <a:fld id="{95F608CE-C03C-4089-8C30-2B4572834CCA}" type="slidenum">
              <a:rPr lang="en-GB" smtClean="0"/>
              <a:t>47</a:t>
            </a:fld>
            <a:endParaRPr lang="en-GB"/>
          </a:p>
        </p:txBody>
      </p:sp>
      <p:sp>
        <p:nvSpPr>
          <p:cNvPr id="3" name="TextBox 2"/>
          <p:cNvSpPr txBox="1"/>
          <p:nvPr/>
        </p:nvSpPr>
        <p:spPr>
          <a:xfrm>
            <a:off x="873211" y="527222"/>
            <a:ext cx="9543269" cy="4801314"/>
          </a:xfrm>
          <a:prstGeom prst="rect">
            <a:avLst/>
          </a:prstGeom>
          <a:noFill/>
        </p:spPr>
        <p:txBody>
          <a:bodyPr wrap="square" rtlCol="0">
            <a:spAutoFit/>
          </a:bodyPr>
          <a:lstStyle/>
          <a:p>
            <a:r>
              <a:rPr lang="en-GB" sz="1600" b="1" dirty="0" smtClean="0">
                <a:solidFill>
                  <a:schemeClr val="tx2"/>
                </a:solidFill>
              </a:rPr>
              <a:t>Key </a:t>
            </a:r>
            <a:r>
              <a:rPr lang="en-GB" sz="1600" b="1" dirty="0">
                <a:solidFill>
                  <a:schemeClr val="tx2"/>
                </a:solidFill>
              </a:rPr>
              <a:t>schedule (generator): </a:t>
            </a:r>
          </a:p>
          <a:p>
            <a:r>
              <a:rPr lang="en-GB" sz="1600" b="1" dirty="0"/>
              <a:t>This algorithm generates the subkeys (K </a:t>
            </a:r>
            <a:r>
              <a:rPr lang="en-GB" sz="1600" b="1" dirty="0">
                <a:sym typeface="Symbol" panose="05050102010706020507" pitchFamily="18" charset="2"/>
              </a:rPr>
              <a:t></a:t>
            </a:r>
            <a:r>
              <a:rPr lang="en-GB" sz="1600" b="1" dirty="0"/>
              <a:t> K</a:t>
            </a:r>
            <a:r>
              <a:rPr lang="en-GB" sz="1600" b="1" baseline="-25000" dirty="0"/>
              <a:t>1</a:t>
            </a:r>
            <a:r>
              <a:rPr lang="en-GB" sz="1600" b="1" dirty="0"/>
              <a:t>, K</a:t>
            </a:r>
            <a:r>
              <a:rPr lang="en-GB" sz="1600" b="1" baseline="-25000" dirty="0"/>
              <a:t>2</a:t>
            </a:r>
            <a:r>
              <a:rPr lang="en-GB" sz="1600" b="1" dirty="0"/>
              <a:t>…K</a:t>
            </a:r>
            <a:r>
              <a:rPr lang="en-GB" sz="1600" b="1" baseline="-25000" dirty="0"/>
              <a:t>16</a:t>
            </a:r>
            <a:r>
              <a:rPr lang="en-GB" sz="1600" b="1" dirty="0"/>
              <a:t>). </a:t>
            </a:r>
          </a:p>
          <a:p>
            <a:r>
              <a:rPr lang="en-GB" sz="1600" b="1" dirty="0"/>
              <a:t>1- The </a:t>
            </a:r>
            <a:r>
              <a:rPr lang="en-GB" sz="1600" b="1" dirty="0">
                <a:solidFill>
                  <a:srgbClr val="0000FF"/>
                </a:solidFill>
              </a:rPr>
              <a:t>56 bits </a:t>
            </a:r>
            <a:r>
              <a:rPr lang="en-GB" sz="1600" b="1" dirty="0"/>
              <a:t>of the key are selected from the initial </a:t>
            </a:r>
            <a:r>
              <a:rPr lang="en-GB" sz="1600" b="1" dirty="0">
                <a:solidFill>
                  <a:srgbClr val="0000FF"/>
                </a:solidFill>
              </a:rPr>
              <a:t>64</a:t>
            </a:r>
            <a:r>
              <a:rPr lang="en-GB" sz="1600" b="1" dirty="0"/>
              <a:t> </a:t>
            </a:r>
          </a:p>
          <a:p>
            <a:r>
              <a:rPr lang="en-GB" sz="1600" b="1" dirty="0"/>
              <a:t>by Permuted Choice 1 (</a:t>
            </a:r>
            <a:r>
              <a:rPr lang="en-GB" sz="1600" b="1" dirty="0">
                <a:solidFill>
                  <a:srgbClr val="0000FF"/>
                </a:solidFill>
              </a:rPr>
              <a:t>PC1</a:t>
            </a:r>
            <a:r>
              <a:rPr lang="en-GB" sz="1600" b="1" dirty="0"/>
              <a:t>) table. </a:t>
            </a:r>
          </a:p>
          <a:p>
            <a:endParaRPr lang="en-GB" sz="1000" b="1" dirty="0"/>
          </a:p>
          <a:p>
            <a:r>
              <a:rPr lang="en-GB" sz="1600" b="1" dirty="0"/>
              <a:t>2- The </a:t>
            </a:r>
            <a:r>
              <a:rPr lang="en-GB" sz="1600" b="1" dirty="0">
                <a:solidFill>
                  <a:srgbClr val="0000FF"/>
                </a:solidFill>
              </a:rPr>
              <a:t>56</a:t>
            </a:r>
            <a:r>
              <a:rPr lang="en-GB" sz="1600" b="1" dirty="0"/>
              <a:t> bits are divided into </a:t>
            </a:r>
            <a:r>
              <a:rPr lang="en-GB" sz="1600" b="1" dirty="0">
                <a:solidFill>
                  <a:srgbClr val="0000FF"/>
                </a:solidFill>
              </a:rPr>
              <a:t>two 28-bit </a:t>
            </a:r>
            <a:r>
              <a:rPr lang="en-GB" sz="1600" b="1" dirty="0"/>
              <a:t>halves. </a:t>
            </a:r>
          </a:p>
          <a:p>
            <a:endParaRPr lang="en-GB" sz="1000" b="1" dirty="0"/>
          </a:p>
          <a:p>
            <a:r>
              <a:rPr lang="en-GB" sz="1600" b="1" dirty="0"/>
              <a:t>3- In each round, both halves are rotated left by one or </a:t>
            </a:r>
          </a:p>
          <a:p>
            <a:r>
              <a:rPr lang="en-GB" sz="1600" b="1" dirty="0"/>
              <a:t>two bits (specified for each round).</a:t>
            </a:r>
          </a:p>
          <a:p>
            <a:endParaRPr lang="en-GB" sz="1000" b="1" dirty="0"/>
          </a:p>
          <a:p>
            <a:r>
              <a:rPr lang="en-GB" sz="1600" b="1" dirty="0"/>
              <a:t>4- The </a:t>
            </a:r>
            <a:r>
              <a:rPr lang="en-GB" sz="1600" b="1" dirty="0">
                <a:solidFill>
                  <a:srgbClr val="0000FF"/>
                </a:solidFill>
              </a:rPr>
              <a:t>48</a:t>
            </a:r>
            <a:r>
              <a:rPr lang="en-GB" sz="1600" b="1" dirty="0"/>
              <a:t> subkey bits are selected by Permuted Choice 2 (</a:t>
            </a:r>
            <a:r>
              <a:rPr lang="en-GB" sz="1600" b="1" dirty="0">
                <a:solidFill>
                  <a:srgbClr val="0000FF"/>
                </a:solidFill>
              </a:rPr>
              <a:t>PC2</a:t>
            </a:r>
            <a:r>
              <a:rPr lang="en-GB" sz="1600" b="1" dirty="0"/>
              <a:t>)</a:t>
            </a:r>
          </a:p>
          <a:p>
            <a:r>
              <a:rPr lang="en-GB" sz="1600" b="1" dirty="0"/>
              <a:t>table (</a:t>
            </a:r>
            <a:r>
              <a:rPr lang="en-GB" sz="1600" b="1" dirty="0">
                <a:solidFill>
                  <a:srgbClr val="C00000"/>
                </a:solidFill>
              </a:rPr>
              <a:t>24 bits from the left half, and 24 from the right</a:t>
            </a:r>
            <a:r>
              <a:rPr lang="en-GB" sz="1600" b="1" dirty="0"/>
              <a:t>) and used </a:t>
            </a:r>
          </a:p>
          <a:p>
            <a:r>
              <a:rPr lang="en-GB" sz="1600" b="1" dirty="0"/>
              <a:t>in each round. </a:t>
            </a:r>
          </a:p>
          <a:p>
            <a:endParaRPr lang="en-GB" sz="1000" b="1" dirty="0"/>
          </a:p>
          <a:p>
            <a:r>
              <a:rPr lang="en-GB" sz="1600" b="1" dirty="0">
                <a:solidFill>
                  <a:srgbClr val="C00000"/>
                </a:solidFill>
              </a:rPr>
              <a:t>General remarks in the DES:</a:t>
            </a:r>
          </a:p>
          <a:p>
            <a:r>
              <a:rPr lang="en-GB" sz="1600" b="1" dirty="0"/>
              <a:t>1- The S-boxes provide the core of the security of DES</a:t>
            </a:r>
          </a:p>
          <a:p>
            <a:r>
              <a:rPr lang="en-GB" sz="1600" b="1" dirty="0"/>
              <a:t> and the cipher would be linear, and trivially breakable </a:t>
            </a:r>
          </a:p>
          <a:p>
            <a:r>
              <a:rPr lang="en-GB" sz="1600" b="1" dirty="0"/>
              <a:t>without them. </a:t>
            </a:r>
          </a:p>
          <a:p>
            <a:endParaRPr lang="en-GB" sz="1000" b="1" dirty="0"/>
          </a:p>
          <a:p>
            <a:r>
              <a:rPr lang="en-GB" sz="1600" b="1" dirty="0"/>
              <a:t>2- The substitution and permutation in the DES provide </a:t>
            </a:r>
          </a:p>
          <a:p>
            <a:r>
              <a:rPr lang="en-GB" sz="1600" b="1" dirty="0"/>
              <a:t>confusion and diffusion.</a:t>
            </a:r>
          </a:p>
        </p:txBody>
      </p:sp>
      <p:sp>
        <p:nvSpPr>
          <p:cNvPr id="8" name="TextBox 7"/>
          <p:cNvSpPr txBox="1"/>
          <p:nvPr/>
        </p:nvSpPr>
        <p:spPr>
          <a:xfrm>
            <a:off x="7608168" y="5610726"/>
            <a:ext cx="2736304" cy="338554"/>
          </a:xfrm>
          <a:prstGeom prst="rect">
            <a:avLst/>
          </a:prstGeom>
          <a:noFill/>
        </p:spPr>
        <p:txBody>
          <a:bodyPr wrap="square" rtlCol="0">
            <a:spAutoFit/>
          </a:bodyPr>
          <a:lstStyle/>
          <a:p>
            <a:pPr algn="ctr"/>
            <a:r>
              <a:rPr lang="en-GB" sz="1600" b="1" dirty="0"/>
              <a:t>Key schedule structure</a:t>
            </a:r>
          </a:p>
        </p:txBody>
      </p:sp>
      <p:grpSp>
        <p:nvGrpSpPr>
          <p:cNvPr id="11" name="Group 10">
            <a:extLst>
              <a:ext uri="{FF2B5EF4-FFF2-40B4-BE49-F238E27FC236}">
                <a16:creationId xmlns="" xmlns:a16="http://schemas.microsoft.com/office/drawing/2014/main" id="{9EC6AA00-27D5-4A07-9CDB-FA0422675403}"/>
              </a:ext>
            </a:extLst>
          </p:cNvPr>
          <p:cNvGrpSpPr/>
          <p:nvPr/>
        </p:nvGrpSpPr>
        <p:grpSpPr>
          <a:xfrm>
            <a:off x="7600901" y="1590722"/>
            <a:ext cx="2859595" cy="3900325"/>
            <a:chOff x="6076900" y="1590721"/>
            <a:chExt cx="2859595" cy="3900325"/>
          </a:xfrm>
        </p:grpSpPr>
        <p:grpSp>
          <p:nvGrpSpPr>
            <p:cNvPr id="7" name="Group 6">
              <a:extLst>
                <a:ext uri="{FF2B5EF4-FFF2-40B4-BE49-F238E27FC236}">
                  <a16:creationId xmlns="" xmlns:a16="http://schemas.microsoft.com/office/drawing/2014/main" id="{096E2138-5436-4AAF-B1BA-5E6C6F268854}"/>
                </a:ext>
              </a:extLst>
            </p:cNvPr>
            <p:cNvGrpSpPr/>
            <p:nvPr/>
          </p:nvGrpSpPr>
          <p:grpSpPr>
            <a:xfrm>
              <a:off x="6076900" y="1590721"/>
              <a:ext cx="2383532" cy="3900325"/>
              <a:chOff x="6076900" y="1590721"/>
              <a:chExt cx="2383532" cy="3900325"/>
            </a:xfrm>
          </p:grpSpPr>
          <p:pic>
            <p:nvPicPr>
              <p:cNvPr id="2050" name="Picture 2" descr="E:\محاضرات\cryptography lectures\محاضراتي\DES\220px-DES-key-schedul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76900" y="1590721"/>
                <a:ext cx="2383532" cy="390032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 xmlns:a16="http://schemas.microsoft.com/office/drawing/2014/main" id="{F170B369-1502-4731-ADB9-6885CC161A70}"/>
                  </a:ext>
                </a:extLst>
              </p:cNvPr>
              <p:cNvSpPr txBox="1"/>
              <p:nvPr/>
            </p:nvSpPr>
            <p:spPr>
              <a:xfrm>
                <a:off x="7326966" y="2160849"/>
                <a:ext cx="648072" cy="276999"/>
              </a:xfrm>
              <a:prstGeom prst="rect">
                <a:avLst/>
              </a:prstGeom>
              <a:noFill/>
            </p:spPr>
            <p:txBody>
              <a:bodyPr wrap="square" rtlCol="0">
                <a:spAutoFit/>
              </a:bodyPr>
              <a:lstStyle/>
              <a:p>
                <a:r>
                  <a:rPr lang="en-US" sz="1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56 bits</a:t>
                </a:r>
              </a:p>
            </p:txBody>
          </p:sp>
        </p:grpSp>
        <p:sp>
          <p:nvSpPr>
            <p:cNvPr id="9" name="TextBox 8">
              <a:extLst>
                <a:ext uri="{FF2B5EF4-FFF2-40B4-BE49-F238E27FC236}">
                  <a16:creationId xmlns="" xmlns:a16="http://schemas.microsoft.com/office/drawing/2014/main" id="{1B728DEA-C15A-4CC3-AE07-E44BD738BA81}"/>
                </a:ext>
              </a:extLst>
            </p:cNvPr>
            <p:cNvSpPr txBox="1"/>
            <p:nvPr/>
          </p:nvSpPr>
          <p:spPr>
            <a:xfrm>
              <a:off x="6372200" y="2051517"/>
              <a:ext cx="648072" cy="276999"/>
            </a:xfrm>
            <a:prstGeom prst="rect">
              <a:avLst/>
            </a:prstGeom>
            <a:noFill/>
          </p:spPr>
          <p:txBody>
            <a:bodyPr wrap="square" rtlCol="0">
              <a:spAutoFit/>
            </a:bodyPr>
            <a:lstStyle/>
            <a:p>
              <a:r>
                <a:rPr lang="en-US" sz="1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28 bits</a:t>
              </a:r>
            </a:p>
          </p:txBody>
        </p:sp>
        <p:pic>
          <p:nvPicPr>
            <p:cNvPr id="10" name="Picture 9">
              <a:extLst>
                <a:ext uri="{FF2B5EF4-FFF2-40B4-BE49-F238E27FC236}">
                  <a16:creationId xmlns="" xmlns:a16="http://schemas.microsoft.com/office/drawing/2014/main" id="{A411B6A0-B356-4D4D-92D3-5FA85C61FA7B}"/>
                </a:ext>
              </a:extLst>
            </p:cNvPr>
            <p:cNvPicPr>
              <a:picLocks noChangeAspect="1"/>
            </p:cNvPicPr>
            <p:nvPr/>
          </p:nvPicPr>
          <p:blipFill>
            <a:blip r:embed="rId4"/>
            <a:stretch>
              <a:fillRect/>
            </a:stretch>
          </p:blipFill>
          <p:spPr>
            <a:xfrm>
              <a:off x="8278070" y="2063488"/>
              <a:ext cx="658425" cy="353599"/>
            </a:xfrm>
            <a:prstGeom prst="rect">
              <a:avLst/>
            </a:prstGeom>
          </p:spPr>
        </p:pic>
      </p:grpSp>
    </p:spTree>
    <p:extLst>
      <p:ext uri="{BB962C8B-B14F-4D97-AF65-F5344CB8AC3E}">
        <p14:creationId xmlns:p14="http://schemas.microsoft.com/office/powerpoint/2010/main" val="1057166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solidFill>
                  <a:srgbClr val="FF0000"/>
                </a:solidFill>
              </a:rPr>
              <a:t>Data Encryption Standard (DES)</a:t>
            </a:r>
            <a:endParaRPr lang="en-IN" dirty="0"/>
          </a:p>
        </p:txBody>
      </p:sp>
      <p:pic>
        <p:nvPicPr>
          <p:cNvPr id="4" name="Content Placeholder 3"/>
          <p:cNvPicPr>
            <a:picLocks noGrp="1" noChangeAspect="1"/>
          </p:cNvPicPr>
          <p:nvPr>
            <p:ph idx="1"/>
          </p:nvPr>
        </p:nvPicPr>
        <p:blipFill>
          <a:blip r:embed="rId2"/>
          <a:stretch>
            <a:fillRect/>
          </a:stretch>
        </p:blipFill>
        <p:spPr>
          <a:xfrm>
            <a:off x="2067183" y="3270701"/>
            <a:ext cx="5981700" cy="1181100"/>
          </a:xfrm>
          <a:prstGeom prst="rect">
            <a:avLst/>
          </a:prstGeom>
        </p:spPr>
      </p:pic>
      <p:sp>
        <p:nvSpPr>
          <p:cNvPr id="14" name="Rectangle 13"/>
          <p:cNvSpPr/>
          <p:nvPr/>
        </p:nvSpPr>
        <p:spPr>
          <a:xfrm>
            <a:off x="1219199" y="1939150"/>
            <a:ext cx="8295503" cy="923330"/>
          </a:xfrm>
          <a:prstGeom prst="rect">
            <a:avLst/>
          </a:prstGeom>
        </p:spPr>
        <p:txBody>
          <a:bodyPr wrap="square">
            <a:spAutoFit/>
          </a:bodyPr>
          <a:lstStyle/>
          <a:p>
            <a:r>
              <a:rPr lang="en-US" dirty="0"/>
              <a:t>DES uses a 56-bit key. Actually, The initial key consists of 64 bits. However, before the DES process even starts, every 8th bit of the key is discarded to produce a 56-bit key. That is bit positions 8, 16, 24, 32, 40, 48, 56, and 64 are discarded. </a:t>
            </a:r>
            <a:endParaRPr lang="en-IN" dirty="0"/>
          </a:p>
        </p:txBody>
      </p:sp>
    </p:spTree>
    <p:extLst>
      <p:ext uri="{BB962C8B-B14F-4D97-AF65-F5344CB8AC3E}">
        <p14:creationId xmlns:p14="http://schemas.microsoft.com/office/powerpoint/2010/main" val="2609940372"/>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Screen Clippi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58314" y="1201464"/>
            <a:ext cx="7018637" cy="5512373"/>
          </a:xfrm>
          <a:prstGeom prst="rect">
            <a:avLst/>
          </a:prstGeom>
        </p:spPr>
      </p:pic>
    </p:spTree>
    <p:extLst>
      <p:ext uri="{BB962C8B-B14F-4D97-AF65-F5344CB8AC3E}">
        <p14:creationId xmlns:p14="http://schemas.microsoft.com/office/powerpoint/2010/main" val="17385791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00"/>
                </a:solidFill>
              </a:rPr>
              <a:t>Block cipher</a:t>
            </a:r>
            <a:endParaRPr lang="en-IN" dirty="0"/>
          </a:p>
        </p:txBody>
      </p:sp>
      <p:pic>
        <p:nvPicPr>
          <p:cNvPr id="4" name="Content Placeholder 3"/>
          <p:cNvPicPr>
            <a:picLocks noGrp="1" noChangeAspect="1"/>
          </p:cNvPicPr>
          <p:nvPr>
            <p:ph idx="1"/>
          </p:nvPr>
        </p:nvPicPr>
        <p:blipFill>
          <a:blip r:embed="rId2"/>
          <a:stretch>
            <a:fillRect/>
          </a:stretch>
        </p:blipFill>
        <p:spPr>
          <a:xfrm>
            <a:off x="1074265" y="2075055"/>
            <a:ext cx="8972550" cy="3209925"/>
          </a:xfrm>
          <a:prstGeom prst="rect">
            <a:avLst/>
          </a:prstGeom>
        </p:spPr>
      </p:pic>
    </p:spTree>
    <p:extLst>
      <p:ext uri="{BB962C8B-B14F-4D97-AF65-F5344CB8AC3E}">
        <p14:creationId xmlns:p14="http://schemas.microsoft.com/office/powerpoint/2010/main" val="358161477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14637" y="71437"/>
            <a:ext cx="6562725" cy="6715125"/>
          </a:xfrm>
          <a:prstGeom prst="rect">
            <a:avLst/>
          </a:prstGeom>
        </p:spPr>
      </p:pic>
    </p:spTree>
    <p:extLst>
      <p:ext uri="{BB962C8B-B14F-4D97-AF65-F5344CB8AC3E}">
        <p14:creationId xmlns:p14="http://schemas.microsoft.com/office/powerpoint/2010/main" val="278212961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75520" y="1077699"/>
            <a:ext cx="8712968" cy="369332"/>
          </a:xfrm>
          <a:prstGeom prst="rect">
            <a:avLst/>
          </a:prstGeom>
          <a:noFill/>
        </p:spPr>
        <p:txBody>
          <a:bodyPr wrap="square" rtlCol="0">
            <a:spAutoFit/>
          </a:bodyPr>
          <a:lstStyle/>
          <a:p>
            <a:endParaRPr lang="en-GB" dirty="0"/>
          </a:p>
        </p:txBody>
      </p:sp>
      <p:sp>
        <p:nvSpPr>
          <p:cNvPr id="2" name="Slide Number Placeholder 1"/>
          <p:cNvSpPr>
            <a:spLocks noGrp="1"/>
          </p:cNvSpPr>
          <p:nvPr>
            <p:ph type="sldNum" sz="quarter" idx="12"/>
          </p:nvPr>
        </p:nvSpPr>
        <p:spPr/>
        <p:txBody>
          <a:bodyPr/>
          <a:lstStyle/>
          <a:p>
            <a:fld id="{95F608CE-C03C-4089-8C30-2B4572834CCA}" type="slidenum">
              <a:rPr lang="en-GB" smtClean="0"/>
              <a:t>51</a:t>
            </a:fld>
            <a:endParaRPr lang="en-GB"/>
          </a:p>
        </p:txBody>
      </p:sp>
      <p:sp>
        <p:nvSpPr>
          <p:cNvPr id="3" name="TextBox 2"/>
          <p:cNvSpPr txBox="1"/>
          <p:nvPr/>
        </p:nvSpPr>
        <p:spPr>
          <a:xfrm>
            <a:off x="1338501" y="486001"/>
            <a:ext cx="9149987" cy="5324535"/>
          </a:xfrm>
          <a:prstGeom prst="rect">
            <a:avLst/>
          </a:prstGeom>
          <a:noFill/>
        </p:spPr>
        <p:txBody>
          <a:bodyPr wrap="square" rtlCol="0">
            <a:spAutoFit/>
          </a:bodyPr>
          <a:lstStyle/>
          <a:p>
            <a:pPr algn="ctr"/>
            <a:r>
              <a:rPr lang="en-GB" sz="2400" b="1" dirty="0"/>
              <a:t> </a:t>
            </a:r>
            <a:r>
              <a:rPr lang="en-GB" sz="2400" b="1" dirty="0">
                <a:solidFill>
                  <a:srgbClr val="FF0000"/>
                </a:solidFill>
              </a:rPr>
              <a:t>DES Block Cipher</a:t>
            </a:r>
          </a:p>
          <a:p>
            <a:r>
              <a:rPr lang="en-GB" sz="1600" b="1" dirty="0">
                <a:solidFill>
                  <a:schemeClr val="tx2"/>
                </a:solidFill>
              </a:rPr>
              <a:t>DES decryption :</a:t>
            </a:r>
            <a:endParaRPr lang="en-GB" sz="1600" dirty="0"/>
          </a:p>
          <a:p>
            <a:pPr algn="just"/>
            <a:r>
              <a:rPr lang="en-GB" sz="1600" b="1" dirty="0"/>
              <a:t>The decryption algorithm uses the same steps exactly as in the encryption algorithm except that the application of the subkeys is reversed (i.e. in round1 use </a:t>
            </a:r>
            <a:r>
              <a:rPr lang="en-GB" sz="1600" b="1" dirty="0">
                <a:solidFill>
                  <a:srgbClr val="0000FF"/>
                </a:solidFill>
              </a:rPr>
              <a:t>K</a:t>
            </a:r>
            <a:r>
              <a:rPr lang="en-GB" sz="1600" b="1" baseline="-25000" dirty="0">
                <a:solidFill>
                  <a:srgbClr val="0000FF"/>
                </a:solidFill>
              </a:rPr>
              <a:t>16</a:t>
            </a:r>
            <a:r>
              <a:rPr lang="en-GB" sz="1600" b="1" dirty="0"/>
              <a:t>, round2 use K</a:t>
            </a:r>
            <a:r>
              <a:rPr lang="en-GB" sz="1600" b="1" baseline="-25000" dirty="0"/>
              <a:t>15</a:t>
            </a:r>
            <a:r>
              <a:rPr lang="en-GB" sz="1600" b="1" dirty="0"/>
              <a:t> and so on).</a:t>
            </a:r>
          </a:p>
          <a:p>
            <a:endParaRPr lang="en-GB" sz="1000" dirty="0"/>
          </a:p>
          <a:p>
            <a:r>
              <a:rPr lang="en-GB" sz="1600" b="1" dirty="0">
                <a:solidFill>
                  <a:schemeClr val="tx2"/>
                </a:solidFill>
              </a:rPr>
              <a:t>Security and cryptanalysis:</a:t>
            </a:r>
          </a:p>
          <a:p>
            <a:r>
              <a:rPr lang="en-GB" sz="1600" b="1" dirty="0"/>
              <a:t>The two most widely used attacks on block ciphers are linear and differential cryptanalysis. DES is also vulnerable to a brute-force (exhaustive search) attack.</a:t>
            </a:r>
          </a:p>
          <a:p>
            <a:endParaRPr lang="en-GB" sz="1600" dirty="0"/>
          </a:p>
          <a:p>
            <a:r>
              <a:rPr lang="en-US" b="1" dirty="0">
                <a:solidFill>
                  <a:srgbClr val="FF0000"/>
                </a:solidFill>
              </a:rPr>
              <a:t>Triple DES:</a:t>
            </a:r>
          </a:p>
          <a:p>
            <a:pPr algn="just"/>
            <a:r>
              <a:rPr lang="en-US" sz="1400" b="1" dirty="0"/>
              <a:t>In </a:t>
            </a:r>
            <a:r>
              <a:rPr lang="en-US" sz="1400" b="1" dirty="0">
                <a:hlinkClick r:id="rId3" tooltip="Cryptography"/>
              </a:rPr>
              <a:t>cryptography</a:t>
            </a:r>
            <a:r>
              <a:rPr lang="en-US" sz="1400" b="1" dirty="0"/>
              <a:t>, Triple DES (3DES or TDES), officially the Triple Data Encryption Algorithm (TDEA or Triple DEA), is a </a:t>
            </a:r>
            <a:r>
              <a:rPr lang="en-US" sz="1400" b="1" dirty="0">
                <a:hlinkClick r:id="rId4" tooltip="Symmetric-key algorithm"/>
              </a:rPr>
              <a:t>symmetric-key</a:t>
            </a:r>
            <a:r>
              <a:rPr lang="en-US" sz="1400" b="1" dirty="0"/>
              <a:t> </a:t>
            </a:r>
            <a:r>
              <a:rPr lang="en-US" sz="1400" b="1" dirty="0">
                <a:hlinkClick r:id="rId5" tooltip="Block cipher"/>
              </a:rPr>
              <a:t>block cipher</a:t>
            </a:r>
            <a:r>
              <a:rPr lang="en-US" sz="1400" b="1" dirty="0"/>
              <a:t>, which applies the </a:t>
            </a:r>
            <a:r>
              <a:rPr lang="en-US" sz="1400" b="1" dirty="0">
                <a:hlinkClick r:id="rId6" tooltip="Data Encryption Standard"/>
              </a:rPr>
              <a:t>DES</a:t>
            </a:r>
            <a:r>
              <a:rPr lang="en-US" sz="1400" b="1" dirty="0"/>
              <a:t> cipher algorithm three times to each data block.</a:t>
            </a:r>
          </a:p>
          <a:p>
            <a:pPr algn="just"/>
            <a:endParaRPr lang="en-US" sz="1400" b="1" dirty="0"/>
          </a:p>
          <a:p>
            <a:r>
              <a:rPr lang="en-US" sz="1400" b="1" dirty="0"/>
              <a:t>Therefore, Triple DES uses a "key bundle" that comprises three DES </a:t>
            </a:r>
            <a:r>
              <a:rPr lang="en-US" sz="1400" b="1" dirty="0">
                <a:hlinkClick r:id="rId7" tooltip="Key (cryptography)"/>
              </a:rPr>
              <a:t>keys</a:t>
            </a:r>
            <a:r>
              <a:rPr lang="en-US" sz="1400" b="1" dirty="0"/>
              <a:t>,                             , each of 56 bits. </a:t>
            </a:r>
          </a:p>
          <a:p>
            <a:r>
              <a:rPr lang="en-US" sz="1400" b="1" dirty="0"/>
              <a:t>The encryption algorithm is:</a:t>
            </a:r>
          </a:p>
          <a:p>
            <a:endParaRPr lang="en-US" sz="1400" b="1" dirty="0"/>
          </a:p>
          <a:p>
            <a:endParaRPr lang="en-US" sz="1400" b="1" dirty="0"/>
          </a:p>
          <a:p>
            <a:r>
              <a:rPr lang="en-US" sz="1400" b="1" dirty="0"/>
              <a:t>That is, DES encrypt with       , DES </a:t>
            </a:r>
            <a:r>
              <a:rPr lang="en-US" sz="1400" b="1" i="1" dirty="0"/>
              <a:t>decrypt</a:t>
            </a:r>
            <a:r>
              <a:rPr lang="en-US" sz="1400" b="1" dirty="0"/>
              <a:t> with        , then DES encrypt with        .</a:t>
            </a:r>
          </a:p>
          <a:p>
            <a:r>
              <a:rPr lang="en-US" sz="1400" b="1" dirty="0"/>
              <a:t>Decryption is the reverse:</a:t>
            </a:r>
          </a:p>
          <a:p>
            <a:endParaRPr lang="en-US" sz="1200" b="1" dirty="0"/>
          </a:p>
          <a:p>
            <a:endParaRPr lang="en-US" sz="1000" b="1" dirty="0"/>
          </a:p>
          <a:p>
            <a:r>
              <a:rPr lang="en-US" sz="1400" b="1" dirty="0"/>
              <a:t>That is, decrypt with        , </a:t>
            </a:r>
            <a:r>
              <a:rPr lang="en-US" sz="1400" b="1" i="1" dirty="0"/>
              <a:t>encrypt</a:t>
            </a:r>
            <a:r>
              <a:rPr lang="en-US" sz="1400" b="1" dirty="0"/>
              <a:t> with         , then decrypt with        .</a:t>
            </a:r>
          </a:p>
          <a:p>
            <a:r>
              <a:rPr lang="en-US" sz="1400" b="1" dirty="0"/>
              <a:t>Each triple encryption encrypts </a:t>
            </a:r>
            <a:r>
              <a:rPr lang="en-US" sz="1400" b="1" dirty="0">
                <a:hlinkClick r:id="rId8" tooltip="Block size (cryptography)"/>
              </a:rPr>
              <a:t>one block</a:t>
            </a:r>
            <a:r>
              <a:rPr lang="en-US" sz="1400" b="1" dirty="0"/>
              <a:t> of 64 bits of data.</a:t>
            </a:r>
          </a:p>
        </p:txBody>
      </p:sp>
      <p:pic>
        <p:nvPicPr>
          <p:cNvPr id="6" name="Picture 5" descr="Screen Clippi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318789" y="4332853"/>
            <a:ext cx="1051651" cy="190517"/>
          </a:xfrm>
          <a:prstGeom prst="rect">
            <a:avLst/>
          </a:prstGeom>
        </p:spPr>
      </p:pic>
      <p:pic>
        <p:nvPicPr>
          <p:cNvPr id="7" name="Picture 6" descr="Screen Clippi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647728" y="4797153"/>
            <a:ext cx="2926334" cy="243861"/>
          </a:xfrm>
          <a:prstGeom prst="rect">
            <a:avLst/>
          </a:prstGeom>
        </p:spPr>
      </p:pic>
      <p:pic>
        <p:nvPicPr>
          <p:cNvPr id="8" name="Picture 7" descr="Screen Clippi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624866" y="5738575"/>
            <a:ext cx="2972058" cy="274344"/>
          </a:xfrm>
          <a:prstGeom prst="rect">
            <a:avLst/>
          </a:prstGeom>
        </p:spPr>
      </p:pic>
      <p:pic>
        <p:nvPicPr>
          <p:cNvPr id="9" name="Picture 8" descr="Screen Clippin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793841" y="5188003"/>
            <a:ext cx="236240" cy="175275"/>
          </a:xfrm>
          <a:prstGeom prst="rect">
            <a:avLst/>
          </a:prstGeom>
        </p:spPr>
      </p:pic>
      <p:pic>
        <p:nvPicPr>
          <p:cNvPr id="10" name="Picture 9" descr="Screen Clipping"/>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438092" y="5183365"/>
            <a:ext cx="259102" cy="160034"/>
          </a:xfrm>
          <a:prstGeom prst="rect">
            <a:avLst/>
          </a:prstGeom>
        </p:spPr>
      </p:pic>
      <p:pic>
        <p:nvPicPr>
          <p:cNvPr id="11" name="Picture 10" descr="Screen Clipping"/>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443820" y="5175578"/>
            <a:ext cx="243861" cy="198137"/>
          </a:xfrm>
          <a:prstGeom prst="rect">
            <a:avLst/>
          </a:prstGeom>
        </p:spPr>
      </p:pic>
      <p:pic>
        <p:nvPicPr>
          <p:cNvPr id="12" name="Picture 11" descr="Screen Clipping"/>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3475876" y="5940958"/>
            <a:ext cx="243861" cy="190517"/>
          </a:xfrm>
          <a:prstGeom prst="rect">
            <a:avLst/>
          </a:prstGeom>
        </p:spPr>
      </p:pic>
      <p:pic>
        <p:nvPicPr>
          <p:cNvPr id="13" name="Picture 12" descr="Screen Clipping"/>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4844028" y="5967004"/>
            <a:ext cx="243861" cy="152413"/>
          </a:xfrm>
          <a:prstGeom prst="rect">
            <a:avLst/>
          </a:prstGeom>
        </p:spPr>
      </p:pic>
      <p:pic>
        <p:nvPicPr>
          <p:cNvPr id="14" name="Picture 13" descr="Screen Clipping"/>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6587460" y="5967830"/>
            <a:ext cx="228620" cy="167655"/>
          </a:xfrm>
          <a:prstGeom prst="rect">
            <a:avLst/>
          </a:prstGeom>
        </p:spPr>
      </p:pic>
    </p:spTree>
    <p:extLst>
      <p:ext uri="{BB962C8B-B14F-4D97-AF65-F5344CB8AC3E}">
        <p14:creationId xmlns:p14="http://schemas.microsoft.com/office/powerpoint/2010/main" val="17553734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0000"/>
                </a:solidFill>
              </a:rPr>
              <a:t>Algorithm Types</a:t>
            </a:r>
            <a:endParaRPr lang="en-IN" dirty="0"/>
          </a:p>
        </p:txBody>
      </p:sp>
      <p:pic>
        <p:nvPicPr>
          <p:cNvPr id="4" name="Content Placeholder 3"/>
          <p:cNvPicPr>
            <a:picLocks noGrp="1" noChangeAspect="1"/>
          </p:cNvPicPr>
          <p:nvPr>
            <p:ph idx="1"/>
          </p:nvPr>
        </p:nvPicPr>
        <p:blipFill>
          <a:blip r:embed="rId2"/>
          <a:stretch>
            <a:fillRect/>
          </a:stretch>
        </p:blipFill>
        <p:spPr>
          <a:xfrm>
            <a:off x="1705232" y="1823802"/>
            <a:ext cx="7669427" cy="2905125"/>
          </a:xfrm>
          <a:prstGeom prst="rect">
            <a:avLst/>
          </a:prstGeom>
        </p:spPr>
      </p:pic>
    </p:spTree>
    <p:extLst>
      <p:ext uri="{BB962C8B-B14F-4D97-AF65-F5344CB8AC3E}">
        <p14:creationId xmlns:p14="http://schemas.microsoft.com/office/powerpoint/2010/main" val="11016030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6438" y="241558"/>
            <a:ext cx="10515600" cy="1325563"/>
          </a:xfrm>
        </p:spPr>
        <p:txBody>
          <a:bodyPr/>
          <a:lstStyle/>
          <a:p>
            <a:r>
              <a:rPr lang="en-US" dirty="0" smtClean="0">
                <a:solidFill>
                  <a:srgbClr val="FF0000"/>
                </a:solidFill>
              </a:rPr>
              <a:t>Block cipher VS Stream cipher</a:t>
            </a:r>
            <a:endParaRPr lang="en-IN" dirty="0">
              <a:solidFill>
                <a:srgbClr val="FF0000"/>
              </a:solidFill>
            </a:endParaRPr>
          </a:p>
        </p:txBody>
      </p:sp>
      <p:pic>
        <p:nvPicPr>
          <p:cNvPr id="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655805" y="1334530"/>
            <a:ext cx="7644714" cy="469415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1661851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0000"/>
                </a:solidFill>
              </a:rPr>
              <a:t>Algorithm Types</a:t>
            </a:r>
            <a:endParaRPr lang="en-IN" dirty="0"/>
          </a:p>
        </p:txBody>
      </p:sp>
      <p:sp>
        <p:nvSpPr>
          <p:cNvPr id="3" name="Content Placeholder 2"/>
          <p:cNvSpPr>
            <a:spLocks noGrp="1"/>
          </p:cNvSpPr>
          <p:nvPr>
            <p:ph idx="1"/>
          </p:nvPr>
        </p:nvSpPr>
        <p:spPr>
          <a:xfrm>
            <a:off x="681682" y="1471398"/>
            <a:ext cx="10515600" cy="4351338"/>
          </a:xfrm>
        </p:spPr>
        <p:txBody>
          <a:bodyPr/>
          <a:lstStyle/>
          <a:p>
            <a:r>
              <a:rPr lang="en-US" dirty="0"/>
              <a:t>There are two basic types of symmetric algorithms: block ciphers and stream ciphers. </a:t>
            </a:r>
            <a:endParaRPr lang="en-US" dirty="0" smtClean="0"/>
          </a:p>
          <a:p>
            <a:r>
              <a:rPr lang="en-US" b="1" dirty="0" smtClean="0"/>
              <a:t>Block </a:t>
            </a:r>
            <a:r>
              <a:rPr lang="en-US" b="1" dirty="0"/>
              <a:t>ciphers</a:t>
            </a:r>
            <a:r>
              <a:rPr lang="en-US" dirty="0"/>
              <a:t> operate on blocks of plaintext and </a:t>
            </a:r>
            <a:r>
              <a:rPr lang="en-US" dirty="0" smtClean="0"/>
              <a:t>cipher text—usually </a:t>
            </a:r>
            <a:r>
              <a:rPr lang="en-US" dirty="0"/>
              <a:t>of 64 bits but sometimes longer</a:t>
            </a:r>
            <a:r>
              <a:rPr lang="en-US" dirty="0" smtClean="0"/>
              <a:t>.</a:t>
            </a:r>
          </a:p>
          <a:p>
            <a:r>
              <a:rPr lang="en-US" dirty="0"/>
              <a:t> </a:t>
            </a:r>
            <a:r>
              <a:rPr lang="en-US" b="1" dirty="0"/>
              <a:t>Stream ciphers</a:t>
            </a:r>
            <a:r>
              <a:rPr lang="en-US" dirty="0"/>
              <a:t> operate on streams of plaintext and </a:t>
            </a:r>
            <a:r>
              <a:rPr lang="en-US" dirty="0" smtClean="0"/>
              <a:t>cipher text </a:t>
            </a:r>
            <a:r>
              <a:rPr lang="en-US" dirty="0"/>
              <a:t>one bit or byte (sometimes even one 32-bit word) at a time</a:t>
            </a:r>
            <a:r>
              <a:rPr lang="en-US" dirty="0" smtClean="0"/>
              <a:t>.</a:t>
            </a:r>
          </a:p>
          <a:p>
            <a:r>
              <a:rPr lang="en-US" dirty="0" smtClean="0"/>
              <a:t> </a:t>
            </a:r>
            <a:r>
              <a:rPr lang="en-US" dirty="0"/>
              <a:t>With a block cipher, the same plaintext block will always encrypt to the same </a:t>
            </a:r>
            <a:r>
              <a:rPr lang="en-US" dirty="0" smtClean="0"/>
              <a:t>cipher text </a:t>
            </a:r>
            <a:r>
              <a:rPr lang="en-US" dirty="0"/>
              <a:t>block, using the same key. With a stream cipher, the same plaintext bit or byte will encrypt to a different bit or byte every time it is encrypted.</a:t>
            </a:r>
            <a:endParaRPr lang="en-IN" dirty="0"/>
          </a:p>
        </p:txBody>
      </p:sp>
    </p:spTree>
    <p:extLst>
      <p:ext uri="{BB962C8B-B14F-4D97-AF65-F5344CB8AC3E}">
        <p14:creationId xmlns:p14="http://schemas.microsoft.com/office/powerpoint/2010/main" val="7066936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0000"/>
                </a:solidFill>
              </a:rPr>
              <a:t>Algorithm Modes</a:t>
            </a:r>
            <a:endParaRPr lang="en-IN" dirty="0">
              <a:solidFill>
                <a:srgbClr val="FF0000"/>
              </a:solidFill>
            </a:endParaRPr>
          </a:p>
        </p:txBody>
      </p:sp>
      <p:pic>
        <p:nvPicPr>
          <p:cNvPr id="4" name="Content Placeholder 3"/>
          <p:cNvPicPr>
            <a:picLocks noGrp="1" noChangeAspect="1"/>
          </p:cNvPicPr>
          <p:nvPr>
            <p:ph idx="1"/>
          </p:nvPr>
        </p:nvPicPr>
        <p:blipFill>
          <a:blip r:embed="rId2"/>
          <a:stretch>
            <a:fillRect/>
          </a:stretch>
        </p:blipFill>
        <p:spPr>
          <a:xfrm>
            <a:off x="838200" y="2274370"/>
            <a:ext cx="10515600" cy="2481783"/>
          </a:xfrm>
          <a:prstGeom prst="rect">
            <a:avLst/>
          </a:prstGeom>
        </p:spPr>
      </p:pic>
    </p:spTree>
    <p:extLst>
      <p:ext uri="{BB962C8B-B14F-4D97-AF65-F5344CB8AC3E}">
        <p14:creationId xmlns:p14="http://schemas.microsoft.com/office/powerpoint/2010/main" val="389042286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1235</TotalTime>
  <Words>1274</Words>
  <Application>Microsoft Office PowerPoint</Application>
  <PresentationFormat>Widescreen</PresentationFormat>
  <Paragraphs>180</Paragraphs>
  <Slides>51</Slides>
  <Notes>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51</vt:i4>
      </vt:variant>
    </vt:vector>
  </HeadingPairs>
  <TitlesOfParts>
    <vt:vector size="58" baseType="lpstr">
      <vt:lpstr>Arial</vt:lpstr>
      <vt:lpstr>Calibri</vt:lpstr>
      <vt:lpstr>Calibri Light</vt:lpstr>
      <vt:lpstr>Symbol</vt:lpstr>
      <vt:lpstr>Times New Roman</vt:lpstr>
      <vt:lpstr>Wingdings</vt:lpstr>
      <vt:lpstr>Office Theme</vt:lpstr>
      <vt:lpstr>UNIT–II</vt:lpstr>
      <vt:lpstr>Algorithm Types</vt:lpstr>
      <vt:lpstr>Algorithm Types</vt:lpstr>
      <vt:lpstr>Stream cipher</vt:lpstr>
      <vt:lpstr>Block cipher</vt:lpstr>
      <vt:lpstr>Algorithm Types</vt:lpstr>
      <vt:lpstr>Block cipher VS Stream cipher</vt:lpstr>
      <vt:lpstr>Algorithm Types</vt:lpstr>
      <vt:lpstr>Algorithm Modes</vt:lpstr>
      <vt:lpstr>Algorithm Modes</vt:lpstr>
      <vt:lpstr>Electronic code book (ECB)</vt:lpstr>
      <vt:lpstr>Electronic code book (ECB)</vt:lpstr>
      <vt:lpstr>Electronic code book (ECB)</vt:lpstr>
      <vt:lpstr>Cipher Block Chaining (CBC) </vt:lpstr>
      <vt:lpstr>Cipher Block Chaining (CBC) </vt:lpstr>
      <vt:lpstr>Cipher feedback mode(CFB) </vt:lpstr>
      <vt:lpstr>Cipher feedback mode(CFB) </vt:lpstr>
      <vt:lpstr>Cipher feedback mode(CFB)</vt:lpstr>
      <vt:lpstr>Output feedback mode(OFB) </vt:lpstr>
      <vt:lpstr>Output feedback mode(OFB) </vt:lpstr>
      <vt:lpstr>Output feedback mode(OFB) </vt:lpstr>
      <vt:lpstr>Counter Mode(CTR) </vt:lpstr>
      <vt:lpstr>Counter Mode(CTR) </vt:lpstr>
      <vt:lpstr>Counter Mode(CTR) </vt:lpstr>
      <vt:lpstr>Algorithm Modes</vt:lpstr>
      <vt:lpstr>Symmetric Key Cryptography</vt:lpstr>
      <vt:lpstr>An overview of Symmetric Key Cryptography</vt:lpstr>
      <vt:lpstr>An overview of Symmetric Key Cryptography</vt:lpstr>
      <vt:lpstr>An overview of Symmetric Key Cryptography</vt:lpstr>
      <vt:lpstr>Symmetric key distribution</vt:lpstr>
      <vt:lpstr>Confusion and Diffusion</vt:lpstr>
      <vt:lpstr>Confusion and Diffusion</vt:lpstr>
      <vt:lpstr>Feistel Cipher Structure</vt:lpstr>
      <vt:lpstr>Feistel Cipher Structure steps</vt:lpstr>
      <vt:lpstr>Feistel Cipher Structure</vt:lpstr>
      <vt:lpstr>DES(Data Encryption standard) size</vt:lpstr>
      <vt:lpstr>PowerPoint Presentation</vt:lpstr>
      <vt:lpstr>PowerPoint Presentation</vt:lpstr>
      <vt:lpstr>Data Encryption Standard (DES)</vt:lpstr>
      <vt:lpstr>PowerPoint Presentation</vt:lpstr>
      <vt:lpstr>DES Round Structure</vt:lpstr>
      <vt:lpstr>Mangler function F</vt:lpstr>
      <vt:lpstr>PowerPoint Presentation</vt:lpstr>
      <vt:lpstr>S BOX</vt:lpstr>
      <vt:lpstr>PowerPoint Presentation</vt:lpstr>
      <vt:lpstr>PowerPoint Presentation</vt:lpstr>
      <vt:lpstr>PowerPoint Presentation</vt:lpstr>
      <vt:lpstr>Data Encryption Standard (DES)</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MRUH</dc:creator>
  <cp:lastModifiedBy>admin</cp:lastModifiedBy>
  <cp:revision>29</cp:revision>
  <dcterms:created xsi:type="dcterms:W3CDTF">2024-02-07T06:27:04Z</dcterms:created>
  <dcterms:modified xsi:type="dcterms:W3CDTF">2025-01-29T04:56:28Z</dcterms:modified>
</cp:coreProperties>
</file>